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9" r:id="rId1"/>
  </p:sldMasterIdLst>
  <p:notesMasterIdLst>
    <p:notesMasterId r:id="rId17"/>
  </p:notesMasterIdLst>
  <p:sldIdLst>
    <p:sldId id="256" r:id="rId2"/>
    <p:sldId id="288" r:id="rId3"/>
    <p:sldId id="291" r:id="rId4"/>
    <p:sldId id="273" r:id="rId5"/>
    <p:sldId id="290" r:id="rId6"/>
    <p:sldId id="289" r:id="rId7"/>
    <p:sldId id="257" r:id="rId8"/>
    <p:sldId id="287" r:id="rId9"/>
    <p:sldId id="295" r:id="rId10"/>
    <p:sldId id="261" r:id="rId11"/>
    <p:sldId id="294" r:id="rId12"/>
    <p:sldId id="260" r:id="rId13"/>
    <p:sldId id="296" r:id="rId14"/>
    <p:sldId id="262" r:id="rId15"/>
    <p:sldId id="278" r:id="rId16"/>
  </p:sldIdLst>
  <p:sldSz cx="9144000" cy="5143500" type="screen16x9"/>
  <p:notesSz cx="6858000" cy="9144000"/>
  <p:embeddedFontLst>
    <p:embeddedFont>
      <p:font typeface="Lexend Deca" pitchFamily="2" charset="77"/>
      <p:regular r:id="rId18"/>
    </p:embeddedFont>
    <p:embeddedFont>
      <p:font typeface="Muli Regular" pitchFamily="2" charset="77"/>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55B075A-F8CD-4476-8E3D-4FFE48EF63DD}">
  <a:tblStyle styleId="{D55B075A-F8CD-4476-8E3D-4FFE48EF63D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7"/>
    <p:restoredTop sz="85163"/>
  </p:normalViewPr>
  <p:slideViewPr>
    <p:cSldViewPr snapToGrid="0" snapToObjects="1">
      <p:cViewPr varScale="1">
        <p:scale>
          <a:sx n="139" d="100"/>
          <a:sy n="139" d="100"/>
        </p:scale>
        <p:origin x="8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E8581A-EF87-C04C-8182-343A25BFF136}" type="doc">
      <dgm:prSet loTypeId="urn:microsoft.com/office/officeart/2005/8/layout/hierarchy1" loCatId="" qsTypeId="urn:microsoft.com/office/officeart/2005/8/quickstyle/simple3" qsCatId="simple" csTypeId="urn:microsoft.com/office/officeart/2005/8/colors/accent1_2" csCatId="accent1" phldr="1"/>
      <dgm:spPr/>
      <dgm:t>
        <a:bodyPr/>
        <a:lstStyle/>
        <a:p>
          <a:endParaRPr lang="en-US"/>
        </a:p>
      </dgm:t>
    </dgm:pt>
    <dgm:pt modelId="{71489A93-2072-CC4D-A76A-76823282A9EF}">
      <dgm:prSet phldrT="[Text]"/>
      <dgm:spPr/>
      <dgm:t>
        <a:bodyPr/>
        <a:lstStyle/>
        <a:p>
          <a:r>
            <a:rPr lang="en-US" dirty="0"/>
            <a:t>Alternating Least Squares (ALS) </a:t>
          </a:r>
        </a:p>
      </dgm:t>
    </dgm:pt>
    <dgm:pt modelId="{54F00B1F-E5B9-B04D-A9D9-01C1D1967F3C}" type="parTrans" cxnId="{D72AB569-9D1A-7F42-B69E-BDBB013A9F43}">
      <dgm:prSet/>
      <dgm:spPr/>
      <dgm:t>
        <a:bodyPr/>
        <a:lstStyle/>
        <a:p>
          <a:endParaRPr lang="en-US"/>
        </a:p>
      </dgm:t>
    </dgm:pt>
    <dgm:pt modelId="{9E96C71D-315F-7741-840A-E70382364D5F}" type="sibTrans" cxnId="{D72AB569-9D1A-7F42-B69E-BDBB013A9F43}">
      <dgm:prSet/>
      <dgm:spPr/>
      <dgm:t>
        <a:bodyPr/>
        <a:lstStyle/>
        <a:p>
          <a:endParaRPr lang="en-US"/>
        </a:p>
      </dgm:t>
    </dgm:pt>
    <dgm:pt modelId="{E5CCC8DF-23DA-AC4A-B4D2-85A94218DF53}">
      <dgm:prSet phldrT="[Text]" custT="1"/>
      <dgm:spPr/>
      <dgm:t>
        <a:bodyPr/>
        <a:lstStyle/>
        <a:p>
          <a:pPr marL="0" lvl="0" algn="ctr" defTabSz="533400">
            <a:lnSpc>
              <a:spcPct val="90000"/>
            </a:lnSpc>
            <a:spcBef>
              <a:spcPct val="0"/>
            </a:spcBef>
            <a:spcAft>
              <a:spcPct val="35000"/>
            </a:spcAft>
            <a:buNone/>
          </a:pPr>
          <a:r>
            <a:rPr lang="en-US" sz="1600" kern="1200" dirty="0">
              <a:solidFill>
                <a:srgbClr val="050060">
                  <a:hueOff val="0"/>
                  <a:satOff val="0"/>
                  <a:lumOff val="0"/>
                  <a:alphaOff val="0"/>
                </a:srgbClr>
              </a:solidFill>
              <a:latin typeface="Arial"/>
              <a:ea typeface="+mn-ea"/>
              <a:cs typeface="+mn-cs"/>
            </a:rPr>
            <a:t>Temporal Dynamics</a:t>
          </a:r>
        </a:p>
      </dgm:t>
    </dgm:pt>
    <dgm:pt modelId="{B3ECB44E-7B1B-924B-A9AB-290BB5A8E92E}" type="parTrans" cxnId="{2567773E-1817-5540-93ED-67B2F6D2502B}">
      <dgm:prSet/>
      <dgm:spPr/>
      <dgm:t>
        <a:bodyPr/>
        <a:lstStyle/>
        <a:p>
          <a:endParaRPr lang="en-US"/>
        </a:p>
      </dgm:t>
    </dgm:pt>
    <dgm:pt modelId="{AB5B3F36-7C90-0247-AEC6-73D391138F61}" type="sibTrans" cxnId="{2567773E-1817-5540-93ED-67B2F6D2502B}">
      <dgm:prSet/>
      <dgm:spPr/>
      <dgm:t>
        <a:bodyPr/>
        <a:lstStyle/>
        <a:p>
          <a:endParaRPr lang="en-US"/>
        </a:p>
      </dgm:t>
    </dgm:pt>
    <dgm:pt modelId="{0966FFBB-05EA-E64E-9891-BE666E5944C4}">
      <dgm:prSet phldrT="[Text]"/>
      <dgm:spPr/>
      <dgm:t>
        <a:bodyPr/>
        <a:lstStyle/>
        <a:p>
          <a:r>
            <a:rPr lang="en-US" dirty="0"/>
            <a:t>KNN</a:t>
          </a:r>
        </a:p>
      </dgm:t>
    </dgm:pt>
    <dgm:pt modelId="{460C942E-2CAB-CE47-B294-8E3ABC7920DC}" type="parTrans" cxnId="{B505E9A4-3995-1148-A41A-2325033C0521}">
      <dgm:prSet/>
      <dgm:spPr/>
      <dgm:t>
        <a:bodyPr/>
        <a:lstStyle/>
        <a:p>
          <a:endParaRPr lang="en-US"/>
        </a:p>
      </dgm:t>
    </dgm:pt>
    <dgm:pt modelId="{E32FEAA1-0A8A-8F4F-BEE8-810CB006AB3E}" type="sibTrans" cxnId="{B505E9A4-3995-1148-A41A-2325033C0521}">
      <dgm:prSet/>
      <dgm:spPr/>
      <dgm:t>
        <a:bodyPr/>
        <a:lstStyle/>
        <a:p>
          <a:endParaRPr lang="en-US"/>
        </a:p>
      </dgm:t>
    </dgm:pt>
    <dgm:pt modelId="{2BE2710B-2B59-7347-B5E1-00037B027B69}">
      <dgm:prSet phldrT="[Text]"/>
      <dgm:spPr/>
      <dgm:t>
        <a:bodyPr/>
        <a:lstStyle/>
        <a:p>
          <a:r>
            <a:rPr lang="en-US" dirty="0"/>
            <a:t>Kernel Ridge Regression</a:t>
          </a:r>
        </a:p>
      </dgm:t>
    </dgm:pt>
    <dgm:pt modelId="{EAD30258-F168-C841-BC7B-C64C661DDB46}" type="parTrans" cxnId="{B250A7A7-A074-DB43-804F-DA07086C664E}">
      <dgm:prSet/>
      <dgm:spPr/>
      <dgm:t>
        <a:bodyPr/>
        <a:lstStyle/>
        <a:p>
          <a:endParaRPr lang="en-US"/>
        </a:p>
      </dgm:t>
    </dgm:pt>
    <dgm:pt modelId="{1104CD2E-17A2-B946-87E8-88501DF6407F}" type="sibTrans" cxnId="{B250A7A7-A074-DB43-804F-DA07086C664E}">
      <dgm:prSet/>
      <dgm:spPr/>
      <dgm:t>
        <a:bodyPr/>
        <a:lstStyle/>
        <a:p>
          <a:endParaRPr lang="en-US"/>
        </a:p>
      </dgm:t>
    </dgm:pt>
    <dgm:pt modelId="{57082109-80EF-E64A-AD6F-A546E95A777B}" type="pres">
      <dgm:prSet presAssocID="{70E8581A-EF87-C04C-8182-343A25BFF136}" presName="hierChild1" presStyleCnt="0">
        <dgm:presLayoutVars>
          <dgm:chPref val="1"/>
          <dgm:dir/>
          <dgm:animOne val="branch"/>
          <dgm:animLvl val="lvl"/>
          <dgm:resizeHandles/>
        </dgm:presLayoutVars>
      </dgm:prSet>
      <dgm:spPr/>
    </dgm:pt>
    <dgm:pt modelId="{3027A728-5C1C-8144-B693-DC0BF3CDC6DA}" type="pres">
      <dgm:prSet presAssocID="{71489A93-2072-CC4D-A76A-76823282A9EF}" presName="hierRoot1" presStyleCnt="0"/>
      <dgm:spPr/>
    </dgm:pt>
    <dgm:pt modelId="{569DBBC6-4696-2B48-BC1C-69BE442AE579}" type="pres">
      <dgm:prSet presAssocID="{71489A93-2072-CC4D-A76A-76823282A9EF}" presName="composite" presStyleCnt="0"/>
      <dgm:spPr/>
    </dgm:pt>
    <dgm:pt modelId="{05CC5057-2FBE-7B49-837A-D2C4F3830519}" type="pres">
      <dgm:prSet presAssocID="{71489A93-2072-CC4D-A76A-76823282A9EF}" presName="background" presStyleLbl="node0" presStyleIdx="0" presStyleCnt="1"/>
      <dgm:spPr/>
    </dgm:pt>
    <dgm:pt modelId="{9B9841EA-9631-A449-A1F5-94EB8C9047D6}" type="pres">
      <dgm:prSet presAssocID="{71489A93-2072-CC4D-A76A-76823282A9EF}" presName="text" presStyleLbl="fgAcc0" presStyleIdx="0" presStyleCnt="1" custScaleX="253506" custScaleY="76139">
        <dgm:presLayoutVars>
          <dgm:chPref val="3"/>
        </dgm:presLayoutVars>
      </dgm:prSet>
      <dgm:spPr/>
    </dgm:pt>
    <dgm:pt modelId="{2E027719-6A9C-9C4A-8C65-5C9F288E723E}" type="pres">
      <dgm:prSet presAssocID="{71489A93-2072-CC4D-A76A-76823282A9EF}" presName="hierChild2" presStyleCnt="0"/>
      <dgm:spPr/>
    </dgm:pt>
    <dgm:pt modelId="{938F810C-80EF-4045-A1EB-EEEDC43B3D31}" type="pres">
      <dgm:prSet presAssocID="{B3ECB44E-7B1B-924B-A9AB-290BB5A8E92E}" presName="Name10" presStyleLbl="parChTrans1D2" presStyleIdx="0" presStyleCnt="1"/>
      <dgm:spPr/>
    </dgm:pt>
    <dgm:pt modelId="{B0DA21A9-2347-BE4A-8DFE-AB832832ECEE}" type="pres">
      <dgm:prSet presAssocID="{E5CCC8DF-23DA-AC4A-B4D2-85A94218DF53}" presName="hierRoot2" presStyleCnt="0"/>
      <dgm:spPr/>
    </dgm:pt>
    <dgm:pt modelId="{B1E881C4-995F-7340-AC6C-A3176E9B49B6}" type="pres">
      <dgm:prSet presAssocID="{E5CCC8DF-23DA-AC4A-B4D2-85A94218DF53}" presName="composite2" presStyleCnt="0"/>
      <dgm:spPr/>
    </dgm:pt>
    <dgm:pt modelId="{0BEB3CC4-0877-8143-898D-ECC52A9F5768}" type="pres">
      <dgm:prSet presAssocID="{E5CCC8DF-23DA-AC4A-B4D2-85A94218DF53}" presName="background2" presStyleLbl="node2" presStyleIdx="0" presStyleCnt="1"/>
      <dgm:spPr/>
    </dgm:pt>
    <dgm:pt modelId="{D900456B-1A96-7F45-83A9-77BFBE3FA911}" type="pres">
      <dgm:prSet presAssocID="{E5CCC8DF-23DA-AC4A-B4D2-85A94218DF53}" presName="text2" presStyleLbl="fgAcc2" presStyleIdx="0" presStyleCnt="1" custScaleX="180871" custScaleY="84809">
        <dgm:presLayoutVars>
          <dgm:chPref val="3"/>
        </dgm:presLayoutVars>
      </dgm:prSet>
      <dgm:spPr/>
    </dgm:pt>
    <dgm:pt modelId="{53A90F93-1FFA-FD46-B687-BBF6B7A4CE34}" type="pres">
      <dgm:prSet presAssocID="{E5CCC8DF-23DA-AC4A-B4D2-85A94218DF53}" presName="hierChild3" presStyleCnt="0"/>
      <dgm:spPr/>
    </dgm:pt>
    <dgm:pt modelId="{86951D87-05E6-0C43-B8B8-17F2B5D5B9A9}" type="pres">
      <dgm:prSet presAssocID="{460C942E-2CAB-CE47-B294-8E3ABC7920DC}" presName="Name17" presStyleLbl="parChTrans1D3" presStyleIdx="0" presStyleCnt="2"/>
      <dgm:spPr/>
    </dgm:pt>
    <dgm:pt modelId="{08622472-738D-324A-B58A-9C89C3899258}" type="pres">
      <dgm:prSet presAssocID="{0966FFBB-05EA-E64E-9891-BE666E5944C4}" presName="hierRoot3" presStyleCnt="0"/>
      <dgm:spPr/>
    </dgm:pt>
    <dgm:pt modelId="{761459D9-CF90-2C46-BE22-0721455DAA26}" type="pres">
      <dgm:prSet presAssocID="{0966FFBB-05EA-E64E-9891-BE666E5944C4}" presName="composite3" presStyleCnt="0"/>
      <dgm:spPr/>
    </dgm:pt>
    <dgm:pt modelId="{B575B6B6-B3D0-FF47-9FB5-7552FB6965B8}" type="pres">
      <dgm:prSet presAssocID="{0966FFBB-05EA-E64E-9891-BE666E5944C4}" presName="background3" presStyleLbl="node3" presStyleIdx="0" presStyleCnt="2"/>
      <dgm:spPr/>
    </dgm:pt>
    <dgm:pt modelId="{01EFB9FD-65A1-6B46-8676-B23B1E870A75}" type="pres">
      <dgm:prSet presAssocID="{0966FFBB-05EA-E64E-9891-BE666E5944C4}" presName="text3" presStyleLbl="fgAcc3" presStyleIdx="0" presStyleCnt="2" custScaleX="79880">
        <dgm:presLayoutVars>
          <dgm:chPref val="3"/>
        </dgm:presLayoutVars>
      </dgm:prSet>
      <dgm:spPr/>
    </dgm:pt>
    <dgm:pt modelId="{80E8C172-CF02-C346-B18F-56B3449BA907}" type="pres">
      <dgm:prSet presAssocID="{0966FFBB-05EA-E64E-9891-BE666E5944C4}" presName="hierChild4" presStyleCnt="0"/>
      <dgm:spPr/>
    </dgm:pt>
    <dgm:pt modelId="{16741D37-5A9B-6F42-961D-5AF2CCC47712}" type="pres">
      <dgm:prSet presAssocID="{EAD30258-F168-C841-BC7B-C64C661DDB46}" presName="Name17" presStyleLbl="parChTrans1D3" presStyleIdx="1" presStyleCnt="2"/>
      <dgm:spPr/>
    </dgm:pt>
    <dgm:pt modelId="{9C4CA3D3-3936-4E49-9F80-D54852525044}" type="pres">
      <dgm:prSet presAssocID="{2BE2710B-2B59-7347-B5E1-00037B027B69}" presName="hierRoot3" presStyleCnt="0"/>
      <dgm:spPr/>
    </dgm:pt>
    <dgm:pt modelId="{E0F2ED55-8F70-D042-9D7B-B8E33111149B}" type="pres">
      <dgm:prSet presAssocID="{2BE2710B-2B59-7347-B5E1-00037B027B69}" presName="composite3" presStyleCnt="0"/>
      <dgm:spPr/>
    </dgm:pt>
    <dgm:pt modelId="{105BA004-C308-6A42-8256-23142ED1B455}" type="pres">
      <dgm:prSet presAssocID="{2BE2710B-2B59-7347-B5E1-00037B027B69}" presName="background3" presStyleLbl="node3" presStyleIdx="1" presStyleCnt="2"/>
      <dgm:spPr/>
    </dgm:pt>
    <dgm:pt modelId="{15FACE4B-BFAC-8C45-BC7C-65AE141CC829}" type="pres">
      <dgm:prSet presAssocID="{2BE2710B-2B59-7347-B5E1-00037B027B69}" presName="text3" presStyleLbl="fgAcc3" presStyleIdx="1" presStyleCnt="2" custScaleX="136218" custLinFactNeighborX="25154" custLinFactNeighborY="9275">
        <dgm:presLayoutVars>
          <dgm:chPref val="3"/>
        </dgm:presLayoutVars>
      </dgm:prSet>
      <dgm:spPr/>
    </dgm:pt>
    <dgm:pt modelId="{CA8AAC77-ED3D-1644-9F68-30F79F383DF0}" type="pres">
      <dgm:prSet presAssocID="{2BE2710B-2B59-7347-B5E1-00037B027B69}" presName="hierChild4" presStyleCnt="0"/>
      <dgm:spPr/>
    </dgm:pt>
  </dgm:ptLst>
  <dgm:cxnLst>
    <dgm:cxn modelId="{3AFEDB0B-E848-EB4E-839E-9C19D58D92E7}" type="presOf" srcId="{2BE2710B-2B59-7347-B5E1-00037B027B69}" destId="{15FACE4B-BFAC-8C45-BC7C-65AE141CC829}" srcOrd="0" destOrd="0" presId="urn:microsoft.com/office/officeart/2005/8/layout/hierarchy1"/>
    <dgm:cxn modelId="{2567773E-1817-5540-93ED-67B2F6D2502B}" srcId="{71489A93-2072-CC4D-A76A-76823282A9EF}" destId="{E5CCC8DF-23DA-AC4A-B4D2-85A94218DF53}" srcOrd="0" destOrd="0" parTransId="{B3ECB44E-7B1B-924B-A9AB-290BB5A8E92E}" sibTransId="{AB5B3F36-7C90-0247-AEC6-73D391138F61}"/>
    <dgm:cxn modelId="{7BAE5043-6847-1043-BF64-C4D41D084AD7}" type="presOf" srcId="{EAD30258-F168-C841-BC7B-C64C661DDB46}" destId="{16741D37-5A9B-6F42-961D-5AF2CCC47712}" srcOrd="0" destOrd="0" presId="urn:microsoft.com/office/officeart/2005/8/layout/hierarchy1"/>
    <dgm:cxn modelId="{61DA7965-80D3-F842-972A-88DC51A2FF7E}" type="presOf" srcId="{B3ECB44E-7B1B-924B-A9AB-290BB5A8E92E}" destId="{938F810C-80EF-4045-A1EB-EEEDC43B3D31}" srcOrd="0" destOrd="0" presId="urn:microsoft.com/office/officeart/2005/8/layout/hierarchy1"/>
    <dgm:cxn modelId="{D72AB569-9D1A-7F42-B69E-BDBB013A9F43}" srcId="{70E8581A-EF87-C04C-8182-343A25BFF136}" destId="{71489A93-2072-CC4D-A76A-76823282A9EF}" srcOrd="0" destOrd="0" parTransId="{54F00B1F-E5B9-B04D-A9D9-01C1D1967F3C}" sibTransId="{9E96C71D-315F-7741-840A-E70382364D5F}"/>
    <dgm:cxn modelId="{C3C70578-58C5-8C42-BD10-E65060D36E4C}" type="presOf" srcId="{460C942E-2CAB-CE47-B294-8E3ABC7920DC}" destId="{86951D87-05E6-0C43-B8B8-17F2B5D5B9A9}" srcOrd="0" destOrd="0" presId="urn:microsoft.com/office/officeart/2005/8/layout/hierarchy1"/>
    <dgm:cxn modelId="{2A1D379B-3D56-274D-BB1E-96D82D7A5191}" type="presOf" srcId="{70E8581A-EF87-C04C-8182-343A25BFF136}" destId="{57082109-80EF-E64A-AD6F-A546E95A777B}" srcOrd="0" destOrd="0" presId="urn:microsoft.com/office/officeart/2005/8/layout/hierarchy1"/>
    <dgm:cxn modelId="{8077289E-256A-B446-8E30-C94C08BE27E4}" type="presOf" srcId="{71489A93-2072-CC4D-A76A-76823282A9EF}" destId="{9B9841EA-9631-A449-A1F5-94EB8C9047D6}" srcOrd="0" destOrd="0" presId="urn:microsoft.com/office/officeart/2005/8/layout/hierarchy1"/>
    <dgm:cxn modelId="{B505E9A4-3995-1148-A41A-2325033C0521}" srcId="{E5CCC8DF-23DA-AC4A-B4D2-85A94218DF53}" destId="{0966FFBB-05EA-E64E-9891-BE666E5944C4}" srcOrd="0" destOrd="0" parTransId="{460C942E-2CAB-CE47-B294-8E3ABC7920DC}" sibTransId="{E32FEAA1-0A8A-8F4F-BEE8-810CB006AB3E}"/>
    <dgm:cxn modelId="{B250A7A7-A074-DB43-804F-DA07086C664E}" srcId="{E5CCC8DF-23DA-AC4A-B4D2-85A94218DF53}" destId="{2BE2710B-2B59-7347-B5E1-00037B027B69}" srcOrd="1" destOrd="0" parTransId="{EAD30258-F168-C841-BC7B-C64C661DDB46}" sibTransId="{1104CD2E-17A2-B946-87E8-88501DF6407F}"/>
    <dgm:cxn modelId="{8340BABB-85EE-CB46-B037-210EB5F5768C}" type="presOf" srcId="{E5CCC8DF-23DA-AC4A-B4D2-85A94218DF53}" destId="{D900456B-1A96-7F45-83A9-77BFBE3FA911}" srcOrd="0" destOrd="0" presId="urn:microsoft.com/office/officeart/2005/8/layout/hierarchy1"/>
    <dgm:cxn modelId="{390EF9F0-3446-5344-9E0B-15C35C0A5F4B}" type="presOf" srcId="{0966FFBB-05EA-E64E-9891-BE666E5944C4}" destId="{01EFB9FD-65A1-6B46-8676-B23B1E870A75}" srcOrd="0" destOrd="0" presId="urn:microsoft.com/office/officeart/2005/8/layout/hierarchy1"/>
    <dgm:cxn modelId="{CC97A361-F158-A04C-BBC7-B8262C7FB442}" type="presParOf" srcId="{57082109-80EF-E64A-AD6F-A546E95A777B}" destId="{3027A728-5C1C-8144-B693-DC0BF3CDC6DA}" srcOrd="0" destOrd="0" presId="urn:microsoft.com/office/officeart/2005/8/layout/hierarchy1"/>
    <dgm:cxn modelId="{E460C5E9-301B-904D-8B57-023338F0F8D2}" type="presParOf" srcId="{3027A728-5C1C-8144-B693-DC0BF3CDC6DA}" destId="{569DBBC6-4696-2B48-BC1C-69BE442AE579}" srcOrd="0" destOrd="0" presId="urn:microsoft.com/office/officeart/2005/8/layout/hierarchy1"/>
    <dgm:cxn modelId="{548E6CD7-B6AB-9143-86E3-CBCF232CD4E7}" type="presParOf" srcId="{569DBBC6-4696-2B48-BC1C-69BE442AE579}" destId="{05CC5057-2FBE-7B49-837A-D2C4F3830519}" srcOrd="0" destOrd="0" presId="urn:microsoft.com/office/officeart/2005/8/layout/hierarchy1"/>
    <dgm:cxn modelId="{5CF0D394-09A2-DF4A-ABC3-074EA6E1A13A}" type="presParOf" srcId="{569DBBC6-4696-2B48-BC1C-69BE442AE579}" destId="{9B9841EA-9631-A449-A1F5-94EB8C9047D6}" srcOrd="1" destOrd="0" presId="urn:microsoft.com/office/officeart/2005/8/layout/hierarchy1"/>
    <dgm:cxn modelId="{F708A083-C0F5-DB46-8985-AA0126B9FA91}" type="presParOf" srcId="{3027A728-5C1C-8144-B693-DC0BF3CDC6DA}" destId="{2E027719-6A9C-9C4A-8C65-5C9F288E723E}" srcOrd="1" destOrd="0" presId="urn:microsoft.com/office/officeart/2005/8/layout/hierarchy1"/>
    <dgm:cxn modelId="{72D01767-5B87-4E4A-A75E-129B66D69072}" type="presParOf" srcId="{2E027719-6A9C-9C4A-8C65-5C9F288E723E}" destId="{938F810C-80EF-4045-A1EB-EEEDC43B3D31}" srcOrd="0" destOrd="0" presId="urn:microsoft.com/office/officeart/2005/8/layout/hierarchy1"/>
    <dgm:cxn modelId="{90C960F5-D4B0-FB49-A08B-94F2E739354C}" type="presParOf" srcId="{2E027719-6A9C-9C4A-8C65-5C9F288E723E}" destId="{B0DA21A9-2347-BE4A-8DFE-AB832832ECEE}" srcOrd="1" destOrd="0" presId="urn:microsoft.com/office/officeart/2005/8/layout/hierarchy1"/>
    <dgm:cxn modelId="{64EB6FD3-17A3-9D41-B99E-2E6633ED86FC}" type="presParOf" srcId="{B0DA21A9-2347-BE4A-8DFE-AB832832ECEE}" destId="{B1E881C4-995F-7340-AC6C-A3176E9B49B6}" srcOrd="0" destOrd="0" presId="urn:microsoft.com/office/officeart/2005/8/layout/hierarchy1"/>
    <dgm:cxn modelId="{6235132C-C1F2-A644-B1C5-A921AAFD6FC1}" type="presParOf" srcId="{B1E881C4-995F-7340-AC6C-A3176E9B49B6}" destId="{0BEB3CC4-0877-8143-898D-ECC52A9F5768}" srcOrd="0" destOrd="0" presId="urn:microsoft.com/office/officeart/2005/8/layout/hierarchy1"/>
    <dgm:cxn modelId="{507E7AB7-9DC1-574E-8A9E-A1D5280C1F91}" type="presParOf" srcId="{B1E881C4-995F-7340-AC6C-A3176E9B49B6}" destId="{D900456B-1A96-7F45-83A9-77BFBE3FA911}" srcOrd="1" destOrd="0" presId="urn:microsoft.com/office/officeart/2005/8/layout/hierarchy1"/>
    <dgm:cxn modelId="{A708EA81-5D8E-7949-83A7-C04A7F4D5CDE}" type="presParOf" srcId="{B0DA21A9-2347-BE4A-8DFE-AB832832ECEE}" destId="{53A90F93-1FFA-FD46-B687-BBF6B7A4CE34}" srcOrd="1" destOrd="0" presId="urn:microsoft.com/office/officeart/2005/8/layout/hierarchy1"/>
    <dgm:cxn modelId="{7DB48633-87A1-714B-94FF-FDAB2FA514EA}" type="presParOf" srcId="{53A90F93-1FFA-FD46-B687-BBF6B7A4CE34}" destId="{86951D87-05E6-0C43-B8B8-17F2B5D5B9A9}" srcOrd="0" destOrd="0" presId="urn:microsoft.com/office/officeart/2005/8/layout/hierarchy1"/>
    <dgm:cxn modelId="{359F9F39-E0A8-CB44-AADB-8BBEB64CEDC8}" type="presParOf" srcId="{53A90F93-1FFA-FD46-B687-BBF6B7A4CE34}" destId="{08622472-738D-324A-B58A-9C89C3899258}" srcOrd="1" destOrd="0" presId="urn:microsoft.com/office/officeart/2005/8/layout/hierarchy1"/>
    <dgm:cxn modelId="{213DEEFF-9291-F34D-BCFA-23B60E3DB5B2}" type="presParOf" srcId="{08622472-738D-324A-B58A-9C89C3899258}" destId="{761459D9-CF90-2C46-BE22-0721455DAA26}" srcOrd="0" destOrd="0" presId="urn:microsoft.com/office/officeart/2005/8/layout/hierarchy1"/>
    <dgm:cxn modelId="{F2CBA28C-260B-6249-B280-9320943A8B28}" type="presParOf" srcId="{761459D9-CF90-2C46-BE22-0721455DAA26}" destId="{B575B6B6-B3D0-FF47-9FB5-7552FB6965B8}" srcOrd="0" destOrd="0" presId="urn:microsoft.com/office/officeart/2005/8/layout/hierarchy1"/>
    <dgm:cxn modelId="{86BD385B-ABE6-8B41-A5D0-4517D296217F}" type="presParOf" srcId="{761459D9-CF90-2C46-BE22-0721455DAA26}" destId="{01EFB9FD-65A1-6B46-8676-B23B1E870A75}" srcOrd="1" destOrd="0" presId="urn:microsoft.com/office/officeart/2005/8/layout/hierarchy1"/>
    <dgm:cxn modelId="{63DA6483-A895-6545-A621-AFB614E9D80C}" type="presParOf" srcId="{08622472-738D-324A-B58A-9C89C3899258}" destId="{80E8C172-CF02-C346-B18F-56B3449BA907}" srcOrd="1" destOrd="0" presId="urn:microsoft.com/office/officeart/2005/8/layout/hierarchy1"/>
    <dgm:cxn modelId="{221F6661-0A99-F746-B7D4-D5CB02F5FA8B}" type="presParOf" srcId="{53A90F93-1FFA-FD46-B687-BBF6B7A4CE34}" destId="{16741D37-5A9B-6F42-961D-5AF2CCC47712}" srcOrd="2" destOrd="0" presId="urn:microsoft.com/office/officeart/2005/8/layout/hierarchy1"/>
    <dgm:cxn modelId="{FB13262E-56C1-FF42-9ABF-82E8D63D5D68}" type="presParOf" srcId="{53A90F93-1FFA-FD46-B687-BBF6B7A4CE34}" destId="{9C4CA3D3-3936-4E49-9F80-D54852525044}" srcOrd="3" destOrd="0" presId="urn:microsoft.com/office/officeart/2005/8/layout/hierarchy1"/>
    <dgm:cxn modelId="{C166ABF9-83EB-4A44-B6CD-BD22DA4BD874}" type="presParOf" srcId="{9C4CA3D3-3936-4E49-9F80-D54852525044}" destId="{E0F2ED55-8F70-D042-9D7B-B8E33111149B}" srcOrd="0" destOrd="0" presId="urn:microsoft.com/office/officeart/2005/8/layout/hierarchy1"/>
    <dgm:cxn modelId="{854895A6-79B7-884A-AED1-F04A6DD53303}" type="presParOf" srcId="{E0F2ED55-8F70-D042-9D7B-B8E33111149B}" destId="{105BA004-C308-6A42-8256-23142ED1B455}" srcOrd="0" destOrd="0" presId="urn:microsoft.com/office/officeart/2005/8/layout/hierarchy1"/>
    <dgm:cxn modelId="{7A14A2AC-EA3C-5841-89DB-58949998A364}" type="presParOf" srcId="{E0F2ED55-8F70-D042-9D7B-B8E33111149B}" destId="{15FACE4B-BFAC-8C45-BC7C-65AE141CC829}" srcOrd="1" destOrd="0" presId="urn:microsoft.com/office/officeart/2005/8/layout/hierarchy1"/>
    <dgm:cxn modelId="{FE577C76-1407-0B47-8B01-7BF4115D3700}" type="presParOf" srcId="{9C4CA3D3-3936-4E49-9F80-D54852525044}" destId="{CA8AAC77-ED3D-1644-9F68-30F79F383DF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41D37-5A9B-6F42-961D-5AF2CCC47712}">
      <dsp:nvSpPr>
        <dsp:cNvPr id="0" name=""/>
        <dsp:cNvSpPr/>
      </dsp:nvSpPr>
      <dsp:spPr>
        <a:xfrm>
          <a:off x="2261703" y="1723485"/>
          <a:ext cx="999147" cy="383485"/>
        </a:xfrm>
        <a:custGeom>
          <a:avLst/>
          <a:gdLst/>
          <a:ahLst/>
          <a:cxnLst/>
          <a:rect l="0" t="0" r="0" b="0"/>
          <a:pathLst>
            <a:path>
              <a:moveTo>
                <a:pt x="0" y="0"/>
              </a:moveTo>
              <a:lnTo>
                <a:pt x="0" y="262024"/>
              </a:lnTo>
              <a:lnTo>
                <a:pt x="999147" y="262024"/>
              </a:lnTo>
              <a:lnTo>
                <a:pt x="999147" y="38348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951D87-05E6-0C43-B8B8-17F2B5D5B9A9}">
      <dsp:nvSpPr>
        <dsp:cNvPr id="0" name=""/>
        <dsp:cNvSpPr/>
      </dsp:nvSpPr>
      <dsp:spPr>
        <a:xfrm>
          <a:off x="1223025" y="1723485"/>
          <a:ext cx="1038677" cy="381319"/>
        </a:xfrm>
        <a:custGeom>
          <a:avLst/>
          <a:gdLst/>
          <a:ahLst/>
          <a:cxnLst/>
          <a:rect l="0" t="0" r="0" b="0"/>
          <a:pathLst>
            <a:path>
              <a:moveTo>
                <a:pt x="1038677" y="0"/>
              </a:moveTo>
              <a:lnTo>
                <a:pt x="1038677" y="259858"/>
              </a:lnTo>
              <a:lnTo>
                <a:pt x="0" y="259858"/>
              </a:lnTo>
              <a:lnTo>
                <a:pt x="0" y="3813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8F810C-80EF-4045-A1EB-EEEDC43B3D31}">
      <dsp:nvSpPr>
        <dsp:cNvPr id="0" name=""/>
        <dsp:cNvSpPr/>
      </dsp:nvSpPr>
      <dsp:spPr>
        <a:xfrm>
          <a:off x="2215983" y="636073"/>
          <a:ext cx="91440" cy="381319"/>
        </a:xfrm>
        <a:custGeom>
          <a:avLst/>
          <a:gdLst/>
          <a:ahLst/>
          <a:cxnLst/>
          <a:rect l="0" t="0" r="0" b="0"/>
          <a:pathLst>
            <a:path>
              <a:moveTo>
                <a:pt x="45720" y="0"/>
              </a:moveTo>
              <a:lnTo>
                <a:pt x="45720" y="3813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CC5057-2FBE-7B49-837A-D2C4F3830519}">
      <dsp:nvSpPr>
        <dsp:cNvPr id="0" name=""/>
        <dsp:cNvSpPr/>
      </dsp:nvSpPr>
      <dsp:spPr>
        <a:xfrm>
          <a:off x="599807" y="2165"/>
          <a:ext cx="3323790" cy="63390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B9841EA-9631-A449-A1F5-94EB8C9047D6}">
      <dsp:nvSpPr>
        <dsp:cNvPr id="0" name=""/>
        <dsp:cNvSpPr/>
      </dsp:nvSpPr>
      <dsp:spPr>
        <a:xfrm>
          <a:off x="745488" y="140562"/>
          <a:ext cx="3323790" cy="63390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Alternating Least Squares (ALS) </a:t>
          </a:r>
        </a:p>
      </dsp:txBody>
      <dsp:txXfrm>
        <a:off x="764055" y="159129"/>
        <a:ext cx="3286656" cy="596774"/>
      </dsp:txXfrm>
    </dsp:sp>
    <dsp:sp modelId="{0BEB3CC4-0877-8143-898D-ECC52A9F5768}">
      <dsp:nvSpPr>
        <dsp:cNvPr id="0" name=""/>
        <dsp:cNvSpPr/>
      </dsp:nvSpPr>
      <dsp:spPr>
        <a:xfrm>
          <a:off x="1075977" y="1017393"/>
          <a:ext cx="2371451" cy="70609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900456B-1A96-7F45-83A9-77BFBE3FA911}">
      <dsp:nvSpPr>
        <dsp:cNvPr id="0" name=""/>
        <dsp:cNvSpPr/>
      </dsp:nvSpPr>
      <dsp:spPr>
        <a:xfrm>
          <a:off x="1221658" y="1155790"/>
          <a:ext cx="2371451" cy="70609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533400">
            <a:lnSpc>
              <a:spcPct val="90000"/>
            </a:lnSpc>
            <a:spcBef>
              <a:spcPct val="0"/>
            </a:spcBef>
            <a:spcAft>
              <a:spcPct val="35000"/>
            </a:spcAft>
            <a:buNone/>
          </a:pPr>
          <a:r>
            <a:rPr lang="en-US" sz="1600" kern="1200" dirty="0">
              <a:solidFill>
                <a:srgbClr val="050060">
                  <a:hueOff val="0"/>
                  <a:satOff val="0"/>
                  <a:lumOff val="0"/>
                  <a:alphaOff val="0"/>
                </a:srgbClr>
              </a:solidFill>
              <a:latin typeface="Arial"/>
              <a:ea typeface="+mn-ea"/>
              <a:cs typeface="+mn-cs"/>
            </a:rPr>
            <a:t>Temporal Dynamics</a:t>
          </a:r>
        </a:p>
      </dsp:txBody>
      <dsp:txXfrm>
        <a:off x="1242339" y="1176471"/>
        <a:ext cx="2330089" cy="664729"/>
      </dsp:txXfrm>
    </dsp:sp>
    <dsp:sp modelId="{B575B6B6-B3D0-FF47-9FB5-7552FB6965B8}">
      <dsp:nvSpPr>
        <dsp:cNvPr id="0" name=""/>
        <dsp:cNvSpPr/>
      </dsp:nvSpPr>
      <dsp:spPr>
        <a:xfrm>
          <a:off x="699360" y="2104805"/>
          <a:ext cx="1047329" cy="832566"/>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1EFB9FD-65A1-6B46-8676-B23B1E870A75}">
      <dsp:nvSpPr>
        <dsp:cNvPr id="0" name=""/>
        <dsp:cNvSpPr/>
      </dsp:nvSpPr>
      <dsp:spPr>
        <a:xfrm>
          <a:off x="845041" y="2243202"/>
          <a:ext cx="1047329" cy="83256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KNN</a:t>
          </a:r>
        </a:p>
      </dsp:txBody>
      <dsp:txXfrm>
        <a:off x="869426" y="2267587"/>
        <a:ext cx="998559" cy="783796"/>
      </dsp:txXfrm>
    </dsp:sp>
    <dsp:sp modelId="{105BA004-C308-6A42-8256-23142ED1B455}">
      <dsp:nvSpPr>
        <dsp:cNvPr id="0" name=""/>
        <dsp:cNvSpPr/>
      </dsp:nvSpPr>
      <dsp:spPr>
        <a:xfrm>
          <a:off x="2367853" y="2106971"/>
          <a:ext cx="1785993" cy="832566"/>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5FACE4B-BFAC-8C45-BC7C-65AE141CC829}">
      <dsp:nvSpPr>
        <dsp:cNvPr id="0" name=""/>
        <dsp:cNvSpPr/>
      </dsp:nvSpPr>
      <dsp:spPr>
        <a:xfrm>
          <a:off x="2513534" y="2245368"/>
          <a:ext cx="1785993" cy="83256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Kernel Ridge Regression</a:t>
          </a:r>
        </a:p>
      </dsp:txBody>
      <dsp:txXfrm>
        <a:off x="2537919" y="2269753"/>
        <a:ext cx="1737223" cy="78379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Time change movie component</a:t>
            </a:r>
          </a:p>
          <a:p>
            <a:r>
              <a:rPr lang="en-US" dirty="0"/>
              <a:t>Time changing user component</a:t>
            </a:r>
          </a:p>
          <a:p>
            <a:r>
              <a:rPr lang="en-US" dirty="0"/>
              <a:t>Time changing user Affinity</a:t>
            </a:r>
          </a:p>
          <a:p>
            <a:endParaRPr lang="en-US" dirty="0"/>
          </a:p>
          <a:p>
            <a:r>
              <a:rPr lang="en-US" dirty="0"/>
              <a:t>Predictive Rating Model</a:t>
            </a:r>
          </a:p>
          <a:p>
            <a:endParaRPr lang="en-US" dirty="0"/>
          </a:p>
          <a:p>
            <a:r>
              <a:rPr lang="en-US" dirty="0"/>
              <a:t>Each part can be broken down to stationary component and time moving component</a:t>
            </a:r>
          </a:p>
          <a:p>
            <a:endParaRPr lang="en-US" dirty="0"/>
          </a:p>
          <a:p>
            <a:r>
              <a:rPr lang="en-US" dirty="0"/>
              <a:t>Objective function – base model + temporary dynamic</a:t>
            </a:r>
          </a:p>
        </p:txBody>
      </p:sp>
    </p:spTree>
    <p:extLst>
      <p:ext uri="{BB962C8B-B14F-4D97-AF65-F5344CB8AC3E}">
        <p14:creationId xmlns:p14="http://schemas.microsoft.com/office/powerpoint/2010/main" val="4131135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Lambda is regularization parameter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After 4 times, we run into overfitting issues, so 5fh is the best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Kernel Ridge </a:t>
            </a:r>
            <a:r>
              <a:rPr lang="en-US" dirty="0" err="1"/>
              <a:t>Refressiion</a:t>
            </a:r>
            <a:r>
              <a:rPr lang="en-US" dirty="0"/>
              <a:t> -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KNN - Use formula to find similarity, then every user perform regression</a:t>
            </a:r>
          </a:p>
          <a:p>
            <a:endParaRPr lang="en-US" dirty="0"/>
          </a:p>
          <a:p>
            <a:endParaRPr lang="en-US" dirty="0"/>
          </a:p>
          <a:p>
            <a:r>
              <a:rPr lang="en-US" dirty="0"/>
              <a:t>KRR – calculate regression </a:t>
            </a:r>
          </a:p>
          <a:p>
            <a:endParaRPr lang="en-US" dirty="0"/>
          </a:p>
        </p:txBody>
      </p:sp>
    </p:spTree>
    <p:extLst>
      <p:ext uri="{BB962C8B-B14F-4D97-AF65-F5344CB8AC3E}">
        <p14:creationId xmlns:p14="http://schemas.microsoft.com/office/powerpoint/2010/main" val="3561641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25"/>
            <a:ext cx="9143957" cy="5143500"/>
          </a:xfrm>
          <a:prstGeom prst="rect">
            <a:avLst/>
          </a:prstGeom>
          <a:noFill/>
          <a:ln>
            <a:noFill/>
          </a:ln>
        </p:spPr>
      </p:pic>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body" idx="1"/>
          </p:nvPr>
        </p:nvSpPr>
        <p:spPr>
          <a:xfrm>
            <a:off x="580550"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body" idx="2"/>
          </p:nvPr>
        </p:nvSpPr>
        <p:spPr>
          <a:xfrm>
            <a:off x="3753943"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2" name="Google Shape;3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 name="Google Shape;43;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Small circuit" type="blank">
  <p:cSld name="BLANK">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Regular"/>
              <a:buChar char="⬡"/>
              <a:defRPr sz="2400">
                <a:solidFill>
                  <a:schemeClr val="lt1"/>
                </a:solidFill>
                <a:latin typeface="Muli Regular"/>
                <a:ea typeface="Muli Regular"/>
                <a:cs typeface="Muli Regular"/>
                <a:sym typeface="Muli Regular"/>
              </a:defRPr>
            </a:lvl1pPr>
            <a:lvl2pPr marL="914400" lvl="1" indent="-381000">
              <a:lnSpc>
                <a:spcPct val="115000"/>
              </a:lnSpc>
              <a:spcBef>
                <a:spcPts val="0"/>
              </a:spcBef>
              <a:spcAft>
                <a:spcPts val="0"/>
              </a:spcAft>
              <a:buClr>
                <a:schemeClr val="accent5"/>
              </a:buClr>
              <a:buSzPts val="2400"/>
              <a:buFont typeface="Muli Regular"/>
              <a:buChar char="∙"/>
              <a:defRPr sz="2400">
                <a:solidFill>
                  <a:schemeClr val="lt1"/>
                </a:solidFill>
                <a:latin typeface="Muli Regular"/>
                <a:ea typeface="Muli Regular"/>
                <a:cs typeface="Muli Regular"/>
                <a:sym typeface="Muli Regular"/>
              </a:defRPr>
            </a:lvl2pPr>
            <a:lvl3pPr marL="1371600" lvl="2" indent="-381000">
              <a:lnSpc>
                <a:spcPct val="115000"/>
              </a:lnSpc>
              <a:spcBef>
                <a:spcPts val="0"/>
              </a:spcBef>
              <a:spcAft>
                <a:spcPts val="0"/>
              </a:spcAft>
              <a:buClr>
                <a:schemeClr val="accent5"/>
              </a:buClr>
              <a:buSzPts val="2400"/>
              <a:buFont typeface="Muli Regular"/>
              <a:buChar char="∙"/>
              <a:defRPr sz="2400">
                <a:solidFill>
                  <a:schemeClr val="lt1"/>
                </a:solidFill>
                <a:latin typeface="Muli Regular"/>
                <a:ea typeface="Muli Regular"/>
                <a:cs typeface="Muli Regular"/>
                <a:sym typeface="Muli Regular"/>
              </a:defRPr>
            </a:lvl3pPr>
            <a:lvl4pPr marL="1828800" lvl="3"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4pPr>
            <a:lvl5pPr marL="2286000" lvl="4"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5pPr>
            <a:lvl6pPr marL="2743200" lvl="5"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6pPr>
            <a:lvl7pPr marL="3200400" lvl="6"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7pPr>
            <a:lvl8pPr marL="3657600" lvl="7"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8pPr>
            <a:lvl9pPr marL="4114800" lvl="8"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6" r:id="rId6"/>
    <p:sldLayoutId id="2147483658"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9.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8.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550247" y="1050906"/>
            <a:ext cx="4539000" cy="1159800"/>
          </a:xfrm>
          <a:prstGeom prst="rect">
            <a:avLst/>
          </a:prstGeom>
        </p:spPr>
        <p:txBody>
          <a:bodyPr spcFirstLastPara="1" wrap="square" lIns="0" tIns="0" rIns="0" bIns="0" anchor="ctr" anchorCtr="0">
            <a:noAutofit/>
          </a:bodyPr>
          <a:lstStyle/>
          <a:p>
            <a:pPr lvl="0"/>
            <a:r>
              <a:rPr lang="en-US" altLang="zh-CN" dirty="0">
                <a:solidFill>
                  <a:schemeClr val="bg1"/>
                </a:solidFill>
                <a:sym typeface="微软雅黑" panose="020B0503020204020204" pitchFamily="34" charset="-122"/>
              </a:rPr>
              <a:t>Collaborative      Filtering</a:t>
            </a:r>
            <a:br>
              <a:rPr lang="en-US" altLang="zh-CN" dirty="0">
                <a:solidFill>
                  <a:schemeClr val="bg1"/>
                </a:solidFill>
                <a:sym typeface="微软雅黑" panose="020B0503020204020204" pitchFamily="34" charset="-122"/>
              </a:rPr>
            </a:br>
            <a:r>
              <a:rPr lang="en-US" altLang="zh-CN" dirty="0">
                <a:solidFill>
                  <a:schemeClr val="bg1"/>
                </a:solidFill>
                <a:sym typeface="微软雅黑" panose="020B0503020204020204" pitchFamily="34" charset="-122"/>
              </a:rPr>
              <a:t>Algorithms</a:t>
            </a:r>
            <a:endParaRPr dirty="0"/>
          </a:p>
        </p:txBody>
      </p:sp>
      <p:pic>
        <p:nvPicPr>
          <p:cNvPr id="61" name="Google Shape;61;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sp>
        <p:nvSpPr>
          <p:cNvPr id="2" name="Rectangle 1">
            <a:extLst>
              <a:ext uri="{FF2B5EF4-FFF2-40B4-BE49-F238E27FC236}">
                <a16:creationId xmlns:a16="http://schemas.microsoft.com/office/drawing/2014/main" id="{E3993BC7-7E1C-6249-AEDC-122B7A5A04F8}"/>
              </a:ext>
            </a:extLst>
          </p:cNvPr>
          <p:cNvSpPr/>
          <p:nvPr/>
        </p:nvSpPr>
        <p:spPr>
          <a:xfrm>
            <a:off x="448128" y="3226478"/>
            <a:ext cx="4572000" cy="1692771"/>
          </a:xfrm>
          <a:prstGeom prst="rect">
            <a:avLst/>
          </a:prstGeom>
        </p:spPr>
        <p:txBody>
          <a:bodyPr>
            <a:spAutoFit/>
          </a:bodyPr>
          <a:lstStyle/>
          <a:p>
            <a:r>
              <a:rPr lang="en-US" altLang="zh-CN" b="1" dirty="0">
                <a:solidFill>
                  <a:schemeClr val="bg1"/>
                </a:solidFill>
                <a:sym typeface="微软雅黑" panose="020B0503020204020204" pitchFamily="34" charset="-122"/>
              </a:rPr>
              <a:t>Group 9</a:t>
            </a:r>
          </a:p>
          <a:p>
            <a:endParaRPr lang="en-US" altLang="zh-CN" b="1" dirty="0">
              <a:solidFill>
                <a:schemeClr val="bg1"/>
              </a:solidFill>
              <a:sym typeface="微软雅黑" panose="020B0503020204020204" pitchFamily="34" charset="-122"/>
            </a:endParaRPr>
          </a:p>
          <a:p>
            <a:pPr>
              <a:defRPr/>
            </a:pPr>
            <a:r>
              <a:rPr lang="en-US" altLang="zh-CN" dirty="0" err="1">
                <a:solidFill>
                  <a:schemeClr val="bg1"/>
                </a:solidFill>
                <a:sym typeface="微软雅黑" panose="020B0503020204020204" pitchFamily="34" charset="-122"/>
              </a:rPr>
              <a:t>Lingyi</a:t>
            </a:r>
            <a:r>
              <a:rPr lang="en-US" altLang="zh-CN" dirty="0">
                <a:solidFill>
                  <a:schemeClr val="bg1"/>
                </a:solidFill>
                <a:sym typeface="微软雅黑" panose="020B0503020204020204" pitchFamily="34" charset="-122"/>
              </a:rPr>
              <a:t> Cai</a:t>
            </a:r>
          </a:p>
          <a:p>
            <a:pPr>
              <a:defRPr/>
            </a:pPr>
            <a:r>
              <a:rPr lang="en-US" altLang="zh-CN" dirty="0" err="1">
                <a:solidFill>
                  <a:schemeClr val="bg1"/>
                </a:solidFill>
                <a:sym typeface="微软雅黑" panose="020B0503020204020204" pitchFamily="34" charset="-122"/>
              </a:rPr>
              <a:t>Wenyue</a:t>
            </a:r>
            <a:r>
              <a:rPr lang="en-US" altLang="zh-CN" dirty="0">
                <a:solidFill>
                  <a:schemeClr val="bg1"/>
                </a:solidFill>
                <a:sym typeface="微软雅黑" panose="020B0503020204020204" pitchFamily="34" charset="-122"/>
              </a:rPr>
              <a:t> Wu</a:t>
            </a:r>
          </a:p>
          <a:p>
            <a:pPr>
              <a:defRPr/>
            </a:pPr>
            <a:r>
              <a:rPr lang="en-US" altLang="zh-CN" dirty="0" err="1">
                <a:solidFill>
                  <a:schemeClr val="bg1"/>
                </a:solidFill>
                <a:sym typeface="微软雅黑" panose="020B0503020204020204" pitchFamily="34" charset="-122"/>
              </a:rPr>
              <a:t>Xiwen</a:t>
            </a:r>
            <a:r>
              <a:rPr lang="en-US" altLang="zh-CN" dirty="0">
                <a:solidFill>
                  <a:schemeClr val="bg1"/>
                </a:solidFill>
                <a:sym typeface="微软雅黑" panose="020B0503020204020204" pitchFamily="34" charset="-122"/>
              </a:rPr>
              <a:t> Chen</a:t>
            </a:r>
          </a:p>
          <a:p>
            <a:pPr>
              <a:defRPr/>
            </a:pPr>
            <a:r>
              <a:rPr lang="en-US" altLang="zh-CN" dirty="0">
                <a:solidFill>
                  <a:schemeClr val="bg1"/>
                </a:solidFill>
                <a:sym typeface="微软雅黑" panose="020B0503020204020204" pitchFamily="34" charset="-122"/>
              </a:rPr>
              <a:t>Tong Dai</a:t>
            </a:r>
          </a:p>
          <a:p>
            <a:endParaRPr lang="zh-CN" altLang="en-US" b="1" dirty="0">
              <a:solidFill>
                <a:schemeClr val="bg1"/>
              </a:solidFill>
              <a:sym typeface="微软雅黑" panose="020B0503020204020204" pitchFamily="34" charset="-122"/>
            </a:endParaRPr>
          </a:p>
          <a:p>
            <a:endParaRPr lang="en-US" sz="6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401918"/>
            <a:ext cx="6014400" cy="536974"/>
          </a:xfrm>
          <a:prstGeom prst="rect">
            <a:avLst/>
          </a:prstGeom>
        </p:spPr>
        <p:txBody>
          <a:bodyPr spcFirstLastPara="1" wrap="square" lIns="0" tIns="0" rIns="0" bIns="0" anchor="b" anchorCtr="0">
            <a:noAutofit/>
          </a:bodyPr>
          <a:lstStyle/>
          <a:p>
            <a:r>
              <a:rPr lang="en-US" b="0" dirty="0"/>
              <a:t>Parameter Tuning</a:t>
            </a:r>
            <a:endParaRPr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2" name="Picture 1">
            <a:extLst>
              <a:ext uri="{FF2B5EF4-FFF2-40B4-BE49-F238E27FC236}">
                <a16:creationId xmlns:a16="http://schemas.microsoft.com/office/drawing/2014/main" id="{1BB4E457-24B1-C64E-A266-8DD340D3337C}"/>
              </a:ext>
            </a:extLst>
          </p:cNvPr>
          <p:cNvPicPr>
            <a:picLocks noChangeAspect="1"/>
          </p:cNvPicPr>
          <p:nvPr/>
        </p:nvPicPr>
        <p:blipFill>
          <a:blip r:embed="rId3"/>
          <a:stretch>
            <a:fillRect/>
          </a:stretch>
        </p:blipFill>
        <p:spPr>
          <a:xfrm>
            <a:off x="580550" y="1387976"/>
            <a:ext cx="5212215" cy="321668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Rectangle 4">
            <a:extLst>
              <a:ext uri="{FF2B5EF4-FFF2-40B4-BE49-F238E27FC236}">
                <a16:creationId xmlns:a16="http://schemas.microsoft.com/office/drawing/2014/main" id="{8AD2B73B-1DF2-954F-B326-49C2FE363A0C}"/>
              </a:ext>
            </a:extLst>
          </p:cNvPr>
          <p:cNvSpPr/>
          <p:nvPr/>
        </p:nvSpPr>
        <p:spPr>
          <a:xfrm>
            <a:off x="6147707" y="2308553"/>
            <a:ext cx="2547257" cy="1107996"/>
          </a:xfrm>
          <a:prstGeom prst="rect">
            <a:avLst/>
          </a:prstGeom>
        </p:spPr>
        <p:txBody>
          <a:bodyPr wrap="square">
            <a:spAutoFit/>
          </a:bodyPr>
          <a:lstStyle/>
          <a:p>
            <a:r>
              <a:rPr lang="en-US" sz="1100" dirty="0">
                <a:solidFill>
                  <a:schemeClr val="bg1"/>
                </a:solidFill>
                <a:latin typeface="Helvetica Neue" panose="02000503000000020004" pitchFamily="2" charset="0"/>
              </a:rPr>
              <a:t>After running cross validation, we can see that the parameter set </a:t>
            </a:r>
          </a:p>
          <a:p>
            <a:r>
              <a:rPr lang="en-US" sz="1100" dirty="0">
                <a:solidFill>
                  <a:schemeClr val="bg1"/>
                </a:solidFill>
                <a:latin typeface="Helvetica Neue" panose="02000503000000020004" pitchFamily="2" charset="0"/>
              </a:rPr>
              <a:t>f = 10, lambda = 0.1 gives us the best outcome. Furthermore, running 3-4 iterations is enough to get the best result.</a:t>
            </a:r>
            <a:endParaRPr lang="en-US" sz="11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1310D-5596-5D42-87FA-98A8FC3EEDEF}"/>
              </a:ext>
            </a:extLst>
          </p:cNvPr>
          <p:cNvSpPr>
            <a:spLocks noGrp="1"/>
          </p:cNvSpPr>
          <p:nvPr>
            <p:ph type="title"/>
          </p:nvPr>
        </p:nvSpPr>
        <p:spPr>
          <a:xfrm>
            <a:off x="580550" y="377424"/>
            <a:ext cx="6014400" cy="1081287"/>
          </a:xfrm>
        </p:spPr>
        <p:txBody>
          <a:bodyPr/>
          <a:lstStyle/>
          <a:p>
            <a:r>
              <a:rPr lang="en-US" b="0" dirty="0"/>
              <a:t>Fitting the model with the optimized parameters</a:t>
            </a:r>
            <a:endParaRPr lang="en-US" dirty="0"/>
          </a:p>
        </p:txBody>
      </p:sp>
      <p:sp>
        <p:nvSpPr>
          <p:cNvPr id="3" name="Slide Number Placeholder 2">
            <a:extLst>
              <a:ext uri="{FF2B5EF4-FFF2-40B4-BE49-F238E27FC236}">
                <a16:creationId xmlns:a16="http://schemas.microsoft.com/office/drawing/2014/main" id="{5F833A1C-5EC5-A04C-A626-D7F928FE0F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5" name="Picture 4">
            <a:extLst>
              <a:ext uri="{FF2B5EF4-FFF2-40B4-BE49-F238E27FC236}">
                <a16:creationId xmlns:a16="http://schemas.microsoft.com/office/drawing/2014/main" id="{609CDCA1-83CD-8D4B-BB78-A7618EAF9C8A}"/>
              </a:ext>
            </a:extLst>
          </p:cNvPr>
          <p:cNvPicPr>
            <a:picLocks noChangeAspect="1"/>
          </p:cNvPicPr>
          <p:nvPr/>
        </p:nvPicPr>
        <p:blipFill>
          <a:blip r:embed="rId2"/>
          <a:stretch>
            <a:fillRect/>
          </a:stretch>
        </p:blipFill>
        <p:spPr>
          <a:xfrm>
            <a:off x="580550" y="1966957"/>
            <a:ext cx="7732450" cy="2420467"/>
          </a:xfrm>
          <a:prstGeom prst="rect">
            <a:avLst/>
          </a:prstGeom>
        </p:spPr>
      </p:pic>
    </p:spTree>
    <p:extLst>
      <p:ext uri="{BB962C8B-B14F-4D97-AF65-F5344CB8AC3E}">
        <p14:creationId xmlns:p14="http://schemas.microsoft.com/office/powerpoint/2010/main" val="3368665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440871" y="917575"/>
            <a:ext cx="7641771" cy="2044254"/>
          </a:xfrm>
          <a:prstGeom prst="rect">
            <a:avLst/>
          </a:prstGeom>
        </p:spPr>
        <p:txBody>
          <a:bodyPr spcFirstLastPara="1" wrap="square" lIns="0" tIns="0" rIns="0" bIns="0" anchor="b" anchorCtr="0">
            <a:noAutofit/>
          </a:bodyPr>
          <a:lstStyle/>
          <a:p>
            <a:r>
              <a:rPr lang="en-US" sz="3200" b="0" dirty="0"/>
              <a:t>Postprocessing</a:t>
            </a:r>
            <a:r>
              <a:rPr lang="en-US" sz="2000" b="0" dirty="0"/>
              <a:t> </a:t>
            </a:r>
            <a:br>
              <a:rPr lang="en-US" sz="2000" b="0" dirty="0"/>
            </a:br>
            <a:r>
              <a:rPr lang="en-US" sz="2000" b="0" dirty="0"/>
              <a:t> </a:t>
            </a:r>
            <a:br>
              <a:rPr lang="en-US" sz="2000" b="0" dirty="0"/>
            </a:br>
            <a:br>
              <a:rPr lang="en-US" sz="2000" b="0" dirty="0"/>
            </a:br>
            <a:r>
              <a:rPr lang="en-US" sz="2000" b="0" dirty="0"/>
              <a:t>K-Nearest Neighbors (KNN) (P2)</a:t>
            </a:r>
            <a:br>
              <a:rPr lang="en-US" sz="2000" b="0" dirty="0"/>
            </a:br>
            <a:r>
              <a:rPr lang="en-US" sz="2000" b="0" dirty="0"/>
              <a:t>	    vs</a:t>
            </a:r>
            <a:br>
              <a:rPr lang="en-US" sz="2000" b="0" dirty="0"/>
            </a:br>
            <a:r>
              <a:rPr lang="en-US" sz="2000" b="0" dirty="0"/>
              <a:t>Kernel Ridge Regression (P3)</a:t>
            </a:r>
            <a:br>
              <a:rPr lang="en-US" sz="2000" b="0" dirty="0"/>
            </a:br>
            <a:endParaRPr sz="2000" b="0" dirty="0"/>
          </a:p>
        </p:txBody>
      </p:sp>
      <p:pic>
        <p:nvPicPr>
          <p:cNvPr id="96" name="Google Shape;96;p17"/>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97" name="Google Shape;97;p17"/>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98" name="Google Shape;98;p17"/>
          <p:cNvPicPr preferRelativeResize="0"/>
          <p:nvPr/>
        </p:nvPicPr>
        <p:blipFill>
          <a:blip r:embed="rId5">
            <a:alphaModFix/>
          </a:blip>
          <a:stretch>
            <a:fillRect/>
          </a:stretch>
        </p:blipFill>
        <p:spPr>
          <a:xfrm>
            <a:off x="6336726" y="1237502"/>
            <a:ext cx="1032700" cy="1209125"/>
          </a:xfrm>
          <a:prstGeom prst="rect">
            <a:avLst/>
          </a:prstGeom>
          <a:noFill/>
          <a:ln>
            <a:noFill/>
          </a:ln>
        </p:spPr>
      </p:pic>
      <p:sp>
        <p:nvSpPr>
          <p:cNvPr id="3" name="TextBox 2">
            <a:extLst>
              <a:ext uri="{FF2B5EF4-FFF2-40B4-BE49-F238E27FC236}">
                <a16:creationId xmlns:a16="http://schemas.microsoft.com/office/drawing/2014/main" id="{BC115AA7-2CDD-F245-8F94-60A7312750E9}"/>
              </a:ext>
            </a:extLst>
          </p:cNvPr>
          <p:cNvSpPr txBox="1"/>
          <p:nvPr/>
        </p:nvSpPr>
        <p:spPr>
          <a:xfrm>
            <a:off x="440871" y="3567792"/>
            <a:ext cx="5029200" cy="938719"/>
          </a:xfrm>
          <a:prstGeom prst="rect">
            <a:avLst/>
          </a:prstGeom>
          <a:noFill/>
        </p:spPr>
        <p:txBody>
          <a:bodyPr wrap="square" rtlCol="0">
            <a:spAutoFit/>
          </a:bodyPr>
          <a:lstStyle/>
          <a:p>
            <a:r>
              <a:rPr lang="en-US" sz="1100" dirty="0">
                <a:solidFill>
                  <a:schemeClr val="bg1"/>
                </a:solidFill>
              </a:rPr>
              <a:t>After matrix factorization, postprocessing will be performed to improve accuracy. </a:t>
            </a:r>
          </a:p>
          <a:p>
            <a:endParaRPr lang="en-US" sz="1100" dirty="0">
              <a:solidFill>
                <a:schemeClr val="bg1"/>
              </a:solidFill>
            </a:endParaRPr>
          </a:p>
          <a:p>
            <a:r>
              <a:rPr lang="en-US" sz="1100" dirty="0">
                <a:solidFill>
                  <a:schemeClr val="bg1"/>
                </a:solidFill>
              </a:rPr>
              <a:t>We use Postprocessing SVD with KNN (P2) and Postprocessing SVD with kernel (P3) to do postprocessing.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91079B-0A50-4A44-A3DB-5F4E73F3E7BC}"/>
              </a:ext>
            </a:extLst>
          </p:cNvPr>
          <p:cNvSpPr>
            <a:spLocks noGrp="1"/>
          </p:cNvSpPr>
          <p:nvPr>
            <p:ph type="sldNum" idx="12"/>
          </p:nvPr>
        </p:nvSpPr>
        <p:spPr>
          <a:xfrm>
            <a:off x="8389144" y="4576115"/>
            <a:ext cx="548700" cy="393600"/>
          </a:xfrm>
        </p:spPr>
        <p:txBody>
          <a:bodyPr/>
          <a:lstStyle/>
          <a:p>
            <a:pPr marL="0" lvl="0" indent="0" algn="r" rtl="0">
              <a:spcBef>
                <a:spcPts val="0"/>
              </a:spcBef>
              <a:spcAft>
                <a:spcPts val="0"/>
              </a:spcAft>
              <a:buNone/>
            </a:pPr>
            <a:fld id="{00000000-1234-1234-1234-123412341234}" type="slidenum">
              <a:rPr lang="en" smtClean="0"/>
              <a:t>13</a:t>
            </a:fld>
            <a:endParaRPr lang="en" dirty="0"/>
          </a:p>
        </p:txBody>
      </p:sp>
      <p:pic>
        <p:nvPicPr>
          <p:cNvPr id="3" name="Picture 2">
            <a:extLst>
              <a:ext uri="{FF2B5EF4-FFF2-40B4-BE49-F238E27FC236}">
                <a16:creationId xmlns:a16="http://schemas.microsoft.com/office/drawing/2014/main" id="{669FCBDF-9884-574D-8E43-D124B87995BA}"/>
              </a:ext>
            </a:extLst>
          </p:cNvPr>
          <p:cNvPicPr>
            <a:picLocks noChangeAspect="1"/>
          </p:cNvPicPr>
          <p:nvPr/>
        </p:nvPicPr>
        <p:blipFill>
          <a:blip r:embed="rId3"/>
          <a:stretch>
            <a:fillRect/>
          </a:stretch>
        </p:blipFill>
        <p:spPr>
          <a:xfrm>
            <a:off x="2409835" y="1771890"/>
            <a:ext cx="2350008" cy="74253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Rectangle 3">
            <a:extLst>
              <a:ext uri="{FF2B5EF4-FFF2-40B4-BE49-F238E27FC236}">
                <a16:creationId xmlns:a16="http://schemas.microsoft.com/office/drawing/2014/main" id="{DE511083-BDD0-094E-B34C-11A080208911}"/>
              </a:ext>
            </a:extLst>
          </p:cNvPr>
          <p:cNvSpPr/>
          <p:nvPr/>
        </p:nvSpPr>
        <p:spPr>
          <a:xfrm>
            <a:off x="612648" y="622740"/>
            <a:ext cx="4572000" cy="1169551"/>
          </a:xfrm>
          <a:prstGeom prst="rect">
            <a:avLst/>
          </a:prstGeom>
        </p:spPr>
        <p:txBody>
          <a:bodyPr>
            <a:spAutoFit/>
          </a:bodyPr>
          <a:lstStyle/>
          <a:p>
            <a:r>
              <a:rPr lang="en-US" dirty="0">
                <a:solidFill>
                  <a:schemeClr val="bg1"/>
                </a:solidFill>
              </a:rPr>
              <a:t>K-Nearest Neighbors (KNN) (P2)</a:t>
            </a:r>
          </a:p>
          <a:p>
            <a:endParaRPr lang="en-US" dirty="0">
              <a:solidFill>
                <a:schemeClr val="bg1"/>
              </a:solidFill>
            </a:endParaRPr>
          </a:p>
          <a:p>
            <a:r>
              <a:rPr lang="en-US" dirty="0">
                <a:solidFill>
                  <a:schemeClr val="bg1"/>
                </a:solidFill>
              </a:rPr>
              <a:t>Use formula to find similarity, then every user perform regression</a:t>
            </a:r>
          </a:p>
          <a:p>
            <a:endParaRPr lang="en-US" dirty="0">
              <a:solidFill>
                <a:schemeClr val="bg1"/>
              </a:solidFill>
            </a:endParaRPr>
          </a:p>
        </p:txBody>
      </p:sp>
      <p:sp>
        <p:nvSpPr>
          <p:cNvPr id="5" name="Rectangle 4">
            <a:extLst>
              <a:ext uri="{FF2B5EF4-FFF2-40B4-BE49-F238E27FC236}">
                <a16:creationId xmlns:a16="http://schemas.microsoft.com/office/drawing/2014/main" id="{355E9CEB-3D2B-2348-B475-682EFEF3B807}"/>
              </a:ext>
            </a:extLst>
          </p:cNvPr>
          <p:cNvSpPr/>
          <p:nvPr/>
        </p:nvSpPr>
        <p:spPr>
          <a:xfrm>
            <a:off x="617611" y="2841364"/>
            <a:ext cx="5934456" cy="1169551"/>
          </a:xfrm>
          <a:prstGeom prst="rect">
            <a:avLst/>
          </a:prstGeom>
        </p:spPr>
        <p:txBody>
          <a:bodyPr wrap="square">
            <a:spAutoFit/>
          </a:bodyPr>
          <a:lstStyle/>
          <a:p>
            <a:r>
              <a:rPr lang="en-US" dirty="0">
                <a:solidFill>
                  <a:schemeClr val="bg1"/>
                </a:solidFill>
              </a:rPr>
              <a:t>Kernel Ridge Regression (P3)</a:t>
            </a:r>
          </a:p>
          <a:p>
            <a:endParaRPr lang="en-US" dirty="0">
              <a:solidFill>
                <a:schemeClr val="bg1"/>
              </a:solidFill>
            </a:endParaRPr>
          </a:p>
          <a:p>
            <a:r>
              <a:rPr lang="en-US" dirty="0">
                <a:solidFill>
                  <a:schemeClr val="bg1"/>
                </a:solidFill>
              </a:rPr>
              <a:t>For every user, we also ran apply same </a:t>
            </a:r>
            <a:r>
              <a:rPr lang="en-US" dirty="0" err="1">
                <a:solidFill>
                  <a:schemeClr val="bg1"/>
                </a:solidFill>
              </a:rPr>
              <a:t>methologody</a:t>
            </a:r>
            <a:br>
              <a:rPr lang="en-US" dirty="0">
                <a:solidFill>
                  <a:schemeClr val="bg1"/>
                </a:solidFill>
              </a:rPr>
            </a:br>
            <a:endParaRPr lang="en-US" dirty="0">
              <a:solidFill>
                <a:schemeClr val="bg1"/>
              </a:solidFill>
            </a:endParaRPr>
          </a:p>
          <a:p>
            <a:endParaRPr lang="en-US" dirty="0">
              <a:solidFill>
                <a:schemeClr val="bg1"/>
              </a:solidFill>
            </a:endParaRPr>
          </a:p>
        </p:txBody>
      </p:sp>
      <p:pic>
        <p:nvPicPr>
          <p:cNvPr id="6" name="Picture 5">
            <a:extLst>
              <a:ext uri="{FF2B5EF4-FFF2-40B4-BE49-F238E27FC236}">
                <a16:creationId xmlns:a16="http://schemas.microsoft.com/office/drawing/2014/main" id="{5E31AF00-3560-444D-B667-519ACC55D226}"/>
              </a:ext>
            </a:extLst>
          </p:cNvPr>
          <p:cNvPicPr>
            <a:picLocks noChangeAspect="1"/>
          </p:cNvPicPr>
          <p:nvPr/>
        </p:nvPicPr>
        <p:blipFill>
          <a:blip r:embed="rId4"/>
          <a:stretch>
            <a:fillRect/>
          </a:stretch>
        </p:blipFill>
        <p:spPr>
          <a:xfrm>
            <a:off x="2409835" y="3958880"/>
            <a:ext cx="3228614" cy="61723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233826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9"/>
          <p:cNvPicPr preferRelativeResize="0"/>
          <p:nvPr/>
        </p:nvPicPr>
        <p:blipFill>
          <a:blip r:embed="rId3">
            <a:alphaModFix/>
          </a:blip>
          <a:stretch>
            <a:fillRect/>
          </a:stretch>
        </p:blipFill>
        <p:spPr>
          <a:xfrm>
            <a:off x="5210416" y="2211062"/>
            <a:ext cx="2017495" cy="1209250"/>
          </a:xfrm>
          <a:prstGeom prst="rect">
            <a:avLst/>
          </a:prstGeom>
          <a:noFill/>
          <a:ln>
            <a:noFill/>
          </a:ln>
        </p:spPr>
      </p:pic>
      <p:sp>
        <p:nvSpPr>
          <p:cNvPr id="113" name="Google Shape;113;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114" name="Google Shape;114;p19"/>
          <p:cNvPicPr preferRelativeResize="0"/>
          <p:nvPr/>
        </p:nvPicPr>
        <p:blipFill>
          <a:blip r:embed="rId4">
            <a:alphaModFix/>
          </a:blip>
          <a:stretch>
            <a:fillRect/>
          </a:stretch>
        </p:blipFill>
        <p:spPr>
          <a:xfrm>
            <a:off x="4386955" y="1434470"/>
            <a:ext cx="481900" cy="555275"/>
          </a:xfrm>
          <a:prstGeom prst="rect">
            <a:avLst/>
          </a:prstGeom>
          <a:noFill/>
          <a:ln>
            <a:noFill/>
          </a:ln>
        </p:spPr>
      </p:pic>
      <p:pic>
        <p:nvPicPr>
          <p:cNvPr id="115" name="Google Shape;115;p19"/>
          <p:cNvPicPr preferRelativeResize="0"/>
          <p:nvPr/>
        </p:nvPicPr>
        <p:blipFill>
          <a:blip r:embed="rId5">
            <a:alphaModFix/>
          </a:blip>
          <a:stretch>
            <a:fillRect/>
          </a:stretch>
        </p:blipFill>
        <p:spPr>
          <a:xfrm>
            <a:off x="4569684" y="1556163"/>
            <a:ext cx="481900" cy="555275"/>
          </a:xfrm>
          <a:prstGeom prst="rect">
            <a:avLst/>
          </a:prstGeom>
          <a:noFill/>
          <a:ln>
            <a:noFill/>
          </a:ln>
        </p:spPr>
      </p:pic>
      <p:pic>
        <p:nvPicPr>
          <p:cNvPr id="116" name="Google Shape;116;p19"/>
          <p:cNvPicPr preferRelativeResize="0"/>
          <p:nvPr/>
        </p:nvPicPr>
        <p:blipFill>
          <a:blip r:embed="rId6">
            <a:alphaModFix/>
          </a:blip>
          <a:stretch>
            <a:fillRect/>
          </a:stretch>
        </p:blipFill>
        <p:spPr>
          <a:xfrm>
            <a:off x="5654025" y="2170138"/>
            <a:ext cx="1111472" cy="961913"/>
          </a:xfrm>
          <a:prstGeom prst="rect">
            <a:avLst/>
          </a:prstGeom>
          <a:noFill/>
          <a:ln>
            <a:noFill/>
          </a:ln>
        </p:spPr>
      </p:pic>
      <p:pic>
        <p:nvPicPr>
          <p:cNvPr id="117" name="Google Shape;117;p19"/>
          <p:cNvPicPr preferRelativeResize="0"/>
          <p:nvPr/>
        </p:nvPicPr>
        <p:blipFill>
          <a:blip r:embed="rId6">
            <a:alphaModFix/>
          </a:blip>
          <a:stretch>
            <a:fillRect/>
          </a:stretch>
        </p:blipFill>
        <p:spPr>
          <a:xfrm>
            <a:off x="5654025" y="1777572"/>
            <a:ext cx="1111472" cy="961913"/>
          </a:xfrm>
          <a:prstGeom prst="rect">
            <a:avLst/>
          </a:prstGeom>
          <a:noFill/>
          <a:ln>
            <a:noFill/>
          </a:ln>
        </p:spPr>
      </p:pic>
      <p:pic>
        <p:nvPicPr>
          <p:cNvPr id="118" name="Google Shape;118;p19"/>
          <p:cNvPicPr preferRelativeResize="0"/>
          <p:nvPr/>
        </p:nvPicPr>
        <p:blipFill>
          <a:blip r:embed="rId7">
            <a:alphaModFix/>
          </a:blip>
          <a:stretch>
            <a:fillRect/>
          </a:stretch>
        </p:blipFill>
        <p:spPr>
          <a:xfrm>
            <a:off x="5587011" y="756240"/>
            <a:ext cx="1245500" cy="799942"/>
          </a:xfrm>
          <a:prstGeom prst="rect">
            <a:avLst/>
          </a:prstGeom>
          <a:noFill/>
          <a:ln>
            <a:noFill/>
          </a:ln>
        </p:spPr>
      </p:pic>
      <p:pic>
        <p:nvPicPr>
          <p:cNvPr id="119" name="Google Shape;119;p19"/>
          <p:cNvPicPr preferRelativeResize="0"/>
          <p:nvPr/>
        </p:nvPicPr>
        <p:blipFill>
          <a:blip r:embed="rId8">
            <a:alphaModFix/>
          </a:blip>
          <a:stretch>
            <a:fillRect/>
          </a:stretch>
        </p:blipFill>
        <p:spPr>
          <a:xfrm>
            <a:off x="7380302" y="1666762"/>
            <a:ext cx="848475" cy="555275"/>
          </a:xfrm>
          <a:prstGeom prst="rect">
            <a:avLst/>
          </a:prstGeom>
          <a:noFill/>
          <a:ln>
            <a:noFill/>
          </a:ln>
        </p:spPr>
      </p:pic>
      <p:cxnSp>
        <p:nvCxnSpPr>
          <p:cNvPr id="120" name="Google Shape;120;p19"/>
          <p:cNvCxnSpPr/>
          <p:nvPr/>
        </p:nvCxnSpPr>
        <p:spPr>
          <a:xfrm>
            <a:off x="6958825" y="3257288"/>
            <a:ext cx="664200" cy="383400"/>
          </a:xfrm>
          <a:prstGeom prst="straightConnector1">
            <a:avLst/>
          </a:prstGeom>
          <a:noFill/>
          <a:ln w="19050" cap="rnd" cmpd="sng">
            <a:solidFill>
              <a:schemeClr val="accent3"/>
            </a:solidFill>
            <a:prstDash val="dash"/>
            <a:round/>
            <a:headEnd type="none" w="med" len="med"/>
            <a:tailEnd type="none" w="med" len="med"/>
          </a:ln>
        </p:spPr>
      </p:cxnSp>
      <p:cxnSp>
        <p:nvCxnSpPr>
          <p:cNvPr id="121" name="Google Shape;121;p19"/>
          <p:cNvCxnSpPr/>
          <p:nvPr/>
        </p:nvCxnSpPr>
        <p:spPr>
          <a:xfrm>
            <a:off x="4910575" y="2035238"/>
            <a:ext cx="559800" cy="323100"/>
          </a:xfrm>
          <a:prstGeom prst="straightConnector1">
            <a:avLst/>
          </a:prstGeom>
          <a:noFill/>
          <a:ln w="19050" cap="rnd" cmpd="sng">
            <a:solidFill>
              <a:schemeClr val="accent6"/>
            </a:solidFill>
            <a:prstDash val="dash"/>
            <a:round/>
            <a:headEnd type="none" w="med" len="med"/>
            <a:tailEnd type="none" w="med" len="med"/>
          </a:ln>
        </p:spPr>
      </p:cxnSp>
      <p:pic>
        <p:nvPicPr>
          <p:cNvPr id="122" name="Google Shape;122;p19"/>
          <p:cNvPicPr preferRelativeResize="0"/>
          <p:nvPr/>
        </p:nvPicPr>
        <p:blipFill>
          <a:blip r:embed="rId9">
            <a:alphaModFix/>
          </a:blip>
          <a:stretch>
            <a:fillRect/>
          </a:stretch>
        </p:blipFill>
        <p:spPr>
          <a:xfrm>
            <a:off x="7703038" y="1370716"/>
            <a:ext cx="190716" cy="555275"/>
          </a:xfrm>
          <a:prstGeom prst="rect">
            <a:avLst/>
          </a:prstGeom>
          <a:noFill/>
          <a:ln>
            <a:noFill/>
          </a:ln>
        </p:spPr>
      </p:pic>
      <p:cxnSp>
        <p:nvCxnSpPr>
          <p:cNvPr id="123" name="Google Shape;123;p19"/>
          <p:cNvCxnSpPr/>
          <p:nvPr/>
        </p:nvCxnSpPr>
        <p:spPr>
          <a:xfrm flipH="1">
            <a:off x="4637575" y="3181088"/>
            <a:ext cx="936600" cy="540900"/>
          </a:xfrm>
          <a:prstGeom prst="straightConnector1">
            <a:avLst/>
          </a:prstGeom>
          <a:noFill/>
          <a:ln w="19050" cap="rnd" cmpd="sng">
            <a:solidFill>
              <a:schemeClr val="accent3"/>
            </a:solidFill>
            <a:prstDash val="dash"/>
            <a:round/>
            <a:headEnd type="none" w="med" len="med"/>
            <a:tailEnd type="none" w="med" len="med"/>
          </a:ln>
        </p:spPr>
      </p:cxnSp>
      <p:cxnSp>
        <p:nvCxnSpPr>
          <p:cNvPr id="124" name="Google Shape;124;p19"/>
          <p:cNvCxnSpPr/>
          <p:nvPr/>
        </p:nvCxnSpPr>
        <p:spPr>
          <a:xfrm flipH="1">
            <a:off x="6910225" y="2111438"/>
            <a:ext cx="559800" cy="323100"/>
          </a:xfrm>
          <a:prstGeom prst="straightConnector1">
            <a:avLst/>
          </a:prstGeom>
          <a:noFill/>
          <a:ln w="19050" cap="rnd" cmpd="sng">
            <a:solidFill>
              <a:schemeClr val="accent1"/>
            </a:solidFill>
            <a:prstDash val="dash"/>
            <a:round/>
            <a:headEnd type="none" w="med" len="med"/>
            <a:tailEnd type="none" w="med" len="med"/>
          </a:ln>
        </p:spPr>
      </p:cxnSp>
      <p:pic>
        <p:nvPicPr>
          <p:cNvPr id="125" name="Google Shape;125;p19"/>
          <p:cNvPicPr preferRelativeResize="0"/>
          <p:nvPr/>
        </p:nvPicPr>
        <p:blipFill>
          <a:blip r:embed="rId10">
            <a:alphaModFix/>
          </a:blip>
          <a:stretch>
            <a:fillRect/>
          </a:stretch>
        </p:blipFill>
        <p:spPr>
          <a:xfrm>
            <a:off x="4422863" y="2732996"/>
            <a:ext cx="1019495" cy="1122001"/>
          </a:xfrm>
          <a:prstGeom prst="rect">
            <a:avLst/>
          </a:prstGeom>
          <a:noFill/>
          <a:ln>
            <a:noFill/>
          </a:ln>
        </p:spPr>
      </p:pic>
      <p:pic>
        <p:nvPicPr>
          <p:cNvPr id="126" name="Google Shape;126;p19"/>
          <p:cNvPicPr preferRelativeResize="0"/>
          <p:nvPr/>
        </p:nvPicPr>
        <p:blipFill>
          <a:blip r:embed="rId11">
            <a:alphaModFix/>
          </a:blip>
          <a:stretch>
            <a:fillRect/>
          </a:stretch>
        </p:blipFill>
        <p:spPr>
          <a:xfrm>
            <a:off x="7660716" y="3287994"/>
            <a:ext cx="430025" cy="599150"/>
          </a:xfrm>
          <a:prstGeom prst="rect">
            <a:avLst/>
          </a:prstGeom>
          <a:noFill/>
          <a:ln>
            <a:noFill/>
          </a:ln>
        </p:spPr>
      </p:pic>
      <p:pic>
        <p:nvPicPr>
          <p:cNvPr id="127" name="Google Shape;127;p19"/>
          <p:cNvPicPr preferRelativeResize="0"/>
          <p:nvPr/>
        </p:nvPicPr>
        <p:blipFill>
          <a:blip r:embed="rId12">
            <a:alphaModFix/>
          </a:blip>
          <a:stretch>
            <a:fillRect/>
          </a:stretch>
        </p:blipFill>
        <p:spPr>
          <a:xfrm>
            <a:off x="8034133" y="3448355"/>
            <a:ext cx="430025" cy="599150"/>
          </a:xfrm>
          <a:prstGeom prst="rect">
            <a:avLst/>
          </a:prstGeom>
          <a:noFill/>
          <a:ln>
            <a:noFill/>
          </a:ln>
        </p:spPr>
      </p:pic>
      <p:sp>
        <p:nvSpPr>
          <p:cNvPr id="128" name="Google Shape;128;p19"/>
          <p:cNvSpPr/>
          <p:nvPr/>
        </p:nvSpPr>
        <p:spPr>
          <a:xfrm>
            <a:off x="6114350" y="1645250"/>
            <a:ext cx="190800" cy="476700"/>
          </a:xfrm>
          <a:prstGeom prst="upDownArrow">
            <a:avLst>
              <a:gd name="adj1" fmla="val 50000"/>
              <a:gd name="adj2" fmla="val 50000"/>
            </a:avLst>
          </a:prstGeom>
          <a:gradFill>
            <a:gsLst>
              <a:gs pos="0">
                <a:schemeClr val="accent4"/>
              </a:gs>
              <a:gs pos="100000">
                <a:srgbClr val="00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45E4E396-4B60-C34F-AA94-849E0E367E49}"/>
              </a:ext>
            </a:extLst>
          </p:cNvPr>
          <p:cNvSpPr txBox="1"/>
          <p:nvPr/>
        </p:nvSpPr>
        <p:spPr>
          <a:xfrm>
            <a:off x="469704" y="4255316"/>
            <a:ext cx="5835446" cy="430887"/>
          </a:xfrm>
          <a:prstGeom prst="rect">
            <a:avLst/>
          </a:prstGeom>
          <a:noFill/>
        </p:spPr>
        <p:txBody>
          <a:bodyPr wrap="square" rtlCol="0">
            <a:spAutoFit/>
          </a:bodyPr>
          <a:lstStyle/>
          <a:p>
            <a:r>
              <a:rPr lang="en-US" sz="1100" dirty="0">
                <a:solidFill>
                  <a:schemeClr val="bg1"/>
                </a:solidFill>
              </a:rPr>
              <a:t>The </a:t>
            </a:r>
            <a:r>
              <a:rPr lang="en-US" sz="1100" dirty="0" err="1">
                <a:solidFill>
                  <a:schemeClr val="bg1"/>
                </a:solidFill>
              </a:rPr>
              <a:t>test_rmse</a:t>
            </a:r>
            <a:r>
              <a:rPr lang="en-US" sz="1100" dirty="0">
                <a:solidFill>
                  <a:schemeClr val="bg1"/>
                </a:solidFill>
              </a:rPr>
              <a:t> of Postprocessing SVD with KNN (P2) is smaller, so we can conclude given A3 + R3, P2 is better than P3.</a:t>
            </a:r>
          </a:p>
        </p:txBody>
      </p:sp>
      <p:pic>
        <p:nvPicPr>
          <p:cNvPr id="22" name="Picture 21">
            <a:extLst>
              <a:ext uri="{FF2B5EF4-FFF2-40B4-BE49-F238E27FC236}">
                <a16:creationId xmlns:a16="http://schemas.microsoft.com/office/drawing/2014/main" id="{1C657BC3-E813-5941-B981-2BBC64BF31FB}"/>
              </a:ext>
            </a:extLst>
          </p:cNvPr>
          <p:cNvPicPr>
            <a:picLocks noChangeAspect="1"/>
          </p:cNvPicPr>
          <p:nvPr/>
        </p:nvPicPr>
        <p:blipFill>
          <a:blip r:embed="rId13"/>
          <a:stretch>
            <a:fillRect/>
          </a:stretch>
        </p:blipFill>
        <p:spPr>
          <a:xfrm>
            <a:off x="1099605" y="2111438"/>
            <a:ext cx="2209800" cy="12319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3" name="Google Shape;94;p17">
            <a:extLst>
              <a:ext uri="{FF2B5EF4-FFF2-40B4-BE49-F238E27FC236}">
                <a16:creationId xmlns:a16="http://schemas.microsoft.com/office/drawing/2014/main" id="{0BFF8E05-1617-5B40-B347-57514947F401}"/>
              </a:ext>
            </a:extLst>
          </p:cNvPr>
          <p:cNvSpPr txBox="1">
            <a:spLocks/>
          </p:cNvSpPr>
          <p:nvPr/>
        </p:nvSpPr>
        <p:spPr>
          <a:xfrm>
            <a:off x="676813" y="688742"/>
            <a:ext cx="7641771" cy="745728"/>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dirty="0">
                <a:solidFill>
                  <a:schemeClr val="bg1"/>
                </a:solidFill>
              </a:rPr>
              <a:t>Evaluation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351" name="Google Shape;351;p35"/>
          <p:cNvSpPr txBox="1">
            <a:spLocks noGrp="1"/>
          </p:cNvSpPr>
          <p:nvPr>
            <p:ph type="ctrTitle" idx="4294967295"/>
          </p:nvPr>
        </p:nvSpPr>
        <p:spPr>
          <a:xfrm>
            <a:off x="685800" y="1341750"/>
            <a:ext cx="3617400" cy="92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a:t>Thanks!</a:t>
            </a:r>
            <a:endParaRPr sz="7200"/>
          </a:p>
        </p:txBody>
      </p:sp>
      <p:pic>
        <p:nvPicPr>
          <p:cNvPr id="353" name="Google Shape;353;p35"/>
          <p:cNvPicPr preferRelativeResize="0"/>
          <p:nvPr/>
        </p:nvPicPr>
        <p:blipFill>
          <a:blip r:embed="rId3">
            <a:alphaModFix/>
          </a:blip>
          <a:stretch>
            <a:fillRect/>
          </a:stretch>
        </p:blipFill>
        <p:spPr>
          <a:xfrm>
            <a:off x="3924900" y="2681025"/>
            <a:ext cx="3171324" cy="1889775"/>
          </a:xfrm>
          <a:prstGeom prst="rect">
            <a:avLst/>
          </a:prstGeom>
          <a:noFill/>
          <a:ln>
            <a:noFill/>
          </a:ln>
        </p:spPr>
      </p:pic>
      <p:pic>
        <p:nvPicPr>
          <p:cNvPr id="354" name="Google Shape;354;p35"/>
          <p:cNvPicPr preferRelativeResize="0"/>
          <p:nvPr/>
        </p:nvPicPr>
        <p:blipFill>
          <a:blip r:embed="rId4">
            <a:alphaModFix/>
          </a:blip>
          <a:stretch>
            <a:fillRect/>
          </a:stretch>
        </p:blipFill>
        <p:spPr>
          <a:xfrm>
            <a:off x="5160014" y="1914980"/>
            <a:ext cx="548700" cy="1597701"/>
          </a:xfrm>
          <a:prstGeom prst="rect">
            <a:avLst/>
          </a:prstGeom>
          <a:noFill/>
          <a:ln>
            <a:noFill/>
          </a:ln>
        </p:spPr>
      </p:pic>
      <p:pic>
        <p:nvPicPr>
          <p:cNvPr id="355" name="Google Shape;355;p35"/>
          <p:cNvPicPr preferRelativeResize="0"/>
          <p:nvPr/>
        </p:nvPicPr>
        <p:blipFill>
          <a:blip r:embed="rId5">
            <a:alphaModFix/>
          </a:blip>
          <a:stretch>
            <a:fillRect/>
          </a:stretch>
        </p:blipFill>
        <p:spPr>
          <a:xfrm>
            <a:off x="4946909" y="581600"/>
            <a:ext cx="1279700" cy="1498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E638B-D122-2C4A-995D-D0E72D6D41D8}"/>
              </a:ext>
            </a:extLst>
          </p:cNvPr>
          <p:cNvSpPr>
            <a:spLocks noGrp="1"/>
          </p:cNvSpPr>
          <p:nvPr>
            <p:ph type="title"/>
          </p:nvPr>
        </p:nvSpPr>
        <p:spPr/>
        <p:txBody>
          <a:bodyPr/>
          <a:lstStyle/>
          <a:p>
            <a:r>
              <a:rPr lang="en-US" dirty="0"/>
              <a:t>Collaborative Filtering</a:t>
            </a:r>
          </a:p>
        </p:txBody>
      </p:sp>
      <p:sp>
        <p:nvSpPr>
          <p:cNvPr id="3" name="Text Placeholder 2">
            <a:extLst>
              <a:ext uri="{FF2B5EF4-FFF2-40B4-BE49-F238E27FC236}">
                <a16:creationId xmlns:a16="http://schemas.microsoft.com/office/drawing/2014/main" id="{A9BF5D35-38A1-C042-8772-56DD2327685E}"/>
              </a:ext>
            </a:extLst>
          </p:cNvPr>
          <p:cNvSpPr>
            <a:spLocks noGrp="1"/>
          </p:cNvSpPr>
          <p:nvPr>
            <p:ph type="body" idx="1"/>
          </p:nvPr>
        </p:nvSpPr>
        <p:spPr>
          <a:xfrm>
            <a:off x="580550" y="1592247"/>
            <a:ext cx="4627221" cy="2855466"/>
          </a:xfrm>
        </p:spPr>
        <p:txBody>
          <a:bodyPr/>
          <a:lstStyle/>
          <a:p>
            <a:pPr marL="101600" indent="0">
              <a:buNone/>
            </a:pPr>
            <a:r>
              <a:rPr lang="en-US" sz="1400" dirty="0"/>
              <a:t>Collaborative Filtering (CF) is a method of making automatic predictions about the interests of a user by learning its preferences (or taste) based on information of his engagements with a set of available items, along with other users’ engagements with the same set of items. in other words, CF assumes that, if a person A has the same opinion as person B on some set of issues X={x1,x2,…}, then A is more likely to have B‘s opinion on a new issue y than to have the opinion of any other person that doesn’t agree with A on X.</a:t>
            </a:r>
          </a:p>
        </p:txBody>
      </p:sp>
      <p:sp>
        <p:nvSpPr>
          <p:cNvPr id="5" name="Slide Number Placeholder 4">
            <a:extLst>
              <a:ext uri="{FF2B5EF4-FFF2-40B4-BE49-F238E27FC236}">
                <a16:creationId xmlns:a16="http://schemas.microsoft.com/office/drawing/2014/main" id="{DBCC2DBB-D12A-EE48-B0A3-61B606AAF9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grpSp>
        <p:nvGrpSpPr>
          <p:cNvPr id="8" name="Group 7">
            <a:extLst>
              <a:ext uri="{FF2B5EF4-FFF2-40B4-BE49-F238E27FC236}">
                <a16:creationId xmlns:a16="http://schemas.microsoft.com/office/drawing/2014/main" id="{E53550CE-1EB7-914E-BCDC-A80570B5C9B0}"/>
              </a:ext>
            </a:extLst>
          </p:cNvPr>
          <p:cNvGrpSpPr/>
          <p:nvPr/>
        </p:nvGrpSpPr>
        <p:grpSpPr>
          <a:xfrm>
            <a:off x="5878569" y="1787875"/>
            <a:ext cx="2460043" cy="2056156"/>
            <a:chOff x="5780915" y="2249514"/>
            <a:chExt cx="2974019" cy="2485748"/>
          </a:xfrm>
        </p:grpSpPr>
        <p:sp>
          <p:nvSpPr>
            <p:cNvPr id="6" name="TextBox 5">
              <a:extLst>
                <a:ext uri="{FF2B5EF4-FFF2-40B4-BE49-F238E27FC236}">
                  <a16:creationId xmlns:a16="http://schemas.microsoft.com/office/drawing/2014/main" id="{28FD46E1-5879-B94A-A83A-1D775A9266FB}"/>
                </a:ext>
              </a:extLst>
            </p:cNvPr>
            <p:cNvSpPr txBox="1"/>
            <p:nvPr/>
          </p:nvSpPr>
          <p:spPr>
            <a:xfrm>
              <a:off x="5780915" y="2249514"/>
              <a:ext cx="2974019" cy="248574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dirty="0"/>
            </a:p>
          </p:txBody>
        </p:sp>
        <p:pic>
          <p:nvPicPr>
            <p:cNvPr id="4" name="Picture 3">
              <a:extLst>
                <a:ext uri="{FF2B5EF4-FFF2-40B4-BE49-F238E27FC236}">
                  <a16:creationId xmlns:a16="http://schemas.microsoft.com/office/drawing/2014/main" id="{D19F28F6-29EC-A34B-958F-620855B2E894}"/>
                </a:ext>
              </a:extLst>
            </p:cNvPr>
            <p:cNvPicPr>
              <a:picLocks noChangeAspect="1"/>
            </p:cNvPicPr>
            <p:nvPr/>
          </p:nvPicPr>
          <p:blipFill>
            <a:blip r:embed="rId2"/>
            <a:stretch>
              <a:fillRect/>
            </a:stretch>
          </p:blipFill>
          <p:spPr>
            <a:xfrm>
              <a:off x="5956045" y="2574073"/>
              <a:ext cx="2623757" cy="1836630"/>
            </a:xfrm>
            <a:prstGeom prst="rect">
              <a:avLst/>
            </a:prstGeom>
          </p:spPr>
        </p:pic>
      </p:grpSp>
    </p:spTree>
    <p:extLst>
      <p:ext uri="{BB962C8B-B14F-4D97-AF65-F5344CB8AC3E}">
        <p14:creationId xmlns:p14="http://schemas.microsoft.com/office/powerpoint/2010/main" val="3947497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1C09-C8C3-3149-B323-C41D5292327D}"/>
              </a:ext>
            </a:extLst>
          </p:cNvPr>
          <p:cNvSpPr>
            <a:spLocks noGrp="1"/>
          </p:cNvSpPr>
          <p:nvPr>
            <p:ph type="title"/>
          </p:nvPr>
        </p:nvSpPr>
        <p:spPr>
          <a:xfrm>
            <a:off x="784657" y="287618"/>
            <a:ext cx="6014400" cy="857400"/>
          </a:xfrm>
        </p:spPr>
        <p:txBody>
          <a:bodyPr/>
          <a:lstStyle/>
          <a:p>
            <a:r>
              <a:rPr lang="en-US" dirty="0"/>
              <a:t>Datasets</a:t>
            </a:r>
          </a:p>
        </p:txBody>
      </p:sp>
      <p:sp>
        <p:nvSpPr>
          <p:cNvPr id="3" name="Text Placeholder 2">
            <a:extLst>
              <a:ext uri="{FF2B5EF4-FFF2-40B4-BE49-F238E27FC236}">
                <a16:creationId xmlns:a16="http://schemas.microsoft.com/office/drawing/2014/main" id="{B2C1E195-7B25-F94E-8E47-9F6DAF8490BF}"/>
              </a:ext>
            </a:extLst>
          </p:cNvPr>
          <p:cNvSpPr>
            <a:spLocks noGrp="1"/>
          </p:cNvSpPr>
          <p:nvPr>
            <p:ph type="body" idx="1"/>
          </p:nvPr>
        </p:nvSpPr>
        <p:spPr>
          <a:xfrm>
            <a:off x="1208303" y="1598737"/>
            <a:ext cx="7004968" cy="2981427"/>
          </a:xfrm>
        </p:spPr>
        <p:txBody>
          <a:bodyPr/>
          <a:lstStyle/>
          <a:p>
            <a:r>
              <a:rPr lang="en-US" sz="1800" dirty="0" err="1"/>
              <a:t>ratings.csv</a:t>
            </a:r>
            <a:endParaRPr lang="en-US" sz="1800" dirty="0"/>
          </a:p>
          <a:p>
            <a:r>
              <a:rPr lang="en-US" sz="1800" dirty="0" err="1"/>
              <a:t>userId</a:t>
            </a:r>
            <a:r>
              <a:rPr lang="en-US" sz="1800" dirty="0"/>
              <a:t>, </a:t>
            </a:r>
            <a:r>
              <a:rPr lang="en-US" sz="1800" dirty="0" err="1"/>
              <a:t>movieId</a:t>
            </a:r>
            <a:r>
              <a:rPr lang="en-US" sz="1800" dirty="0"/>
              <a:t>, rating</a:t>
            </a:r>
          </a:p>
          <a:p>
            <a:r>
              <a:rPr lang="en-US" sz="1800" b="1" dirty="0"/>
              <a:t>100,836</a:t>
            </a:r>
            <a:r>
              <a:rPr lang="en-US" sz="1800" dirty="0"/>
              <a:t> rows</a:t>
            </a:r>
          </a:p>
          <a:p>
            <a:r>
              <a:rPr lang="en-US" sz="1800" b="1" dirty="0"/>
              <a:t>610</a:t>
            </a:r>
            <a:r>
              <a:rPr lang="en-US" sz="1800" dirty="0"/>
              <a:t> Users</a:t>
            </a:r>
          </a:p>
          <a:p>
            <a:r>
              <a:rPr lang="en-US" sz="1800" b="1" dirty="0"/>
              <a:t>9,724</a:t>
            </a:r>
            <a:r>
              <a:rPr lang="en-US" sz="1800" dirty="0"/>
              <a:t> Movies</a:t>
            </a:r>
          </a:p>
          <a:p>
            <a:r>
              <a:rPr lang="en-US" sz="1800" dirty="0"/>
              <a:t>80 vs 20</a:t>
            </a:r>
          </a:p>
          <a:p>
            <a:r>
              <a:rPr lang="en-US" sz="1800" dirty="0"/>
              <a:t>Train dataset contain all users and movies</a:t>
            </a:r>
          </a:p>
          <a:p>
            <a:endParaRPr lang="en-US" sz="1800" dirty="0"/>
          </a:p>
        </p:txBody>
      </p:sp>
      <p:sp>
        <p:nvSpPr>
          <p:cNvPr id="5" name="Slide Number Placeholder 4">
            <a:extLst>
              <a:ext uri="{FF2B5EF4-FFF2-40B4-BE49-F238E27FC236}">
                <a16:creationId xmlns:a16="http://schemas.microsoft.com/office/drawing/2014/main" id="{CD50E7CD-4BE7-4643-82FB-ADEDCF3DB3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4169156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0"/>
          <p:cNvSpPr txBox="1">
            <a:spLocks noGrp="1"/>
          </p:cNvSpPr>
          <p:nvPr>
            <p:ph type="title"/>
          </p:nvPr>
        </p:nvSpPr>
        <p:spPr>
          <a:xfrm>
            <a:off x="526377" y="298501"/>
            <a:ext cx="2380319" cy="857400"/>
          </a:xfrm>
          <a:prstGeom prst="rect">
            <a:avLst/>
          </a:prstGeom>
        </p:spPr>
        <p:txBody>
          <a:bodyPr spcFirstLastPara="1" wrap="square" lIns="0" tIns="0" rIns="0" bIns="0" anchor="b" anchorCtr="0">
            <a:noAutofit/>
          </a:bodyPr>
          <a:lstStyle/>
          <a:p>
            <a:pPr lvl="0"/>
            <a:r>
              <a:rPr lang="en" dirty="0"/>
              <a:t>Processes</a:t>
            </a:r>
            <a:endParaRPr dirty="0"/>
          </a:p>
        </p:txBody>
      </p:sp>
      <p:sp>
        <p:nvSpPr>
          <p:cNvPr id="273" name="Google Shape;273;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274" name="Google Shape;274;p30"/>
          <p:cNvGrpSpPr/>
          <p:nvPr/>
        </p:nvGrpSpPr>
        <p:grpSpPr>
          <a:xfrm>
            <a:off x="5004716" y="3365351"/>
            <a:ext cx="3208555" cy="1384500"/>
            <a:chOff x="6038025" y="2598925"/>
            <a:chExt cx="2469661" cy="1384500"/>
          </a:xfrm>
        </p:grpSpPr>
        <p:cxnSp>
          <p:nvCxnSpPr>
            <p:cNvPr id="275" name="Google Shape;275;p30"/>
            <p:cNvCxnSpPr/>
            <p:nvPr/>
          </p:nvCxnSpPr>
          <p:spPr>
            <a:xfrm>
              <a:off x="6038025" y="3312550"/>
              <a:ext cx="582000" cy="0"/>
            </a:xfrm>
            <a:prstGeom prst="straightConnector1">
              <a:avLst/>
            </a:prstGeom>
            <a:noFill/>
            <a:ln w="9525" cap="flat" cmpd="sng">
              <a:solidFill>
                <a:schemeClr val="lt1"/>
              </a:solidFill>
              <a:prstDash val="solid"/>
              <a:round/>
              <a:headEnd type="none" w="sm" len="sm"/>
              <a:tailEnd type="none" w="sm" len="sm"/>
            </a:ln>
          </p:spPr>
        </p:cxnSp>
        <p:sp>
          <p:nvSpPr>
            <p:cNvPr id="276" name="Google Shape;276;p30"/>
            <p:cNvSpPr txBox="1"/>
            <p:nvPr/>
          </p:nvSpPr>
          <p:spPr>
            <a:xfrm>
              <a:off x="6640486" y="2598925"/>
              <a:ext cx="1867200" cy="1384500"/>
            </a:xfrm>
            <a:prstGeom prst="rect">
              <a:avLst/>
            </a:prstGeom>
            <a:noFill/>
            <a:ln>
              <a:noFill/>
            </a:ln>
          </p:spPr>
          <p:txBody>
            <a:bodyPr spcFirstLastPara="1" wrap="square" lIns="91425" tIns="91425" rIns="91425" bIns="91425" anchor="ctr" anchorCtr="0">
              <a:noAutofit/>
            </a:bodyPr>
            <a:lstStyle/>
            <a:p>
              <a:r>
                <a:rPr lang="en-US" sz="1600" dirty="0">
                  <a:solidFill>
                    <a:schemeClr val="bg1"/>
                  </a:solidFill>
                </a:rPr>
                <a:t>Factorization Algorithm</a:t>
              </a:r>
            </a:p>
            <a:p>
              <a:pPr lvl="0"/>
              <a:endParaRPr sz="1600" dirty="0">
                <a:solidFill>
                  <a:schemeClr val="lt1"/>
                </a:solidFill>
                <a:latin typeface="Muli Regular"/>
                <a:ea typeface="Muli Regular"/>
                <a:cs typeface="Muli Regular"/>
                <a:sym typeface="Muli Regular"/>
              </a:endParaRPr>
            </a:p>
            <a:p>
              <a:pPr lvl="0">
                <a:spcAft>
                  <a:spcPts val="1600"/>
                </a:spcAft>
              </a:pPr>
              <a:r>
                <a:rPr lang="en-US" sz="1000" dirty="0">
                  <a:solidFill>
                    <a:schemeClr val="bg1"/>
                  </a:solidFill>
                </a:rPr>
                <a:t>Decomposing the user-item interaction </a:t>
              </a:r>
              <a:r>
                <a:rPr lang="en-US" sz="1000" b="1" dirty="0">
                  <a:solidFill>
                    <a:schemeClr val="bg1"/>
                  </a:solidFill>
                </a:rPr>
                <a:t>matrix</a:t>
              </a:r>
              <a:r>
                <a:rPr lang="en-US" sz="1000" dirty="0">
                  <a:solidFill>
                    <a:schemeClr val="bg1"/>
                  </a:solidFill>
                </a:rPr>
                <a:t> into the product of two lower dimensionality rectangular </a:t>
              </a:r>
              <a:r>
                <a:rPr lang="en-US" sz="1000" b="1" dirty="0">
                  <a:solidFill>
                    <a:schemeClr val="bg1"/>
                  </a:solidFill>
                </a:rPr>
                <a:t>matrices</a:t>
              </a:r>
              <a:r>
                <a:rPr lang="en-US" sz="1000" dirty="0">
                  <a:solidFill>
                    <a:schemeClr val="bg1"/>
                  </a:solidFill>
                </a:rPr>
                <a:t>.</a:t>
              </a:r>
              <a:endParaRPr lang="en-US" sz="1000" dirty="0">
                <a:solidFill>
                  <a:schemeClr val="bg1"/>
                </a:solidFill>
                <a:latin typeface="Muli Regular"/>
                <a:ea typeface="Muli Regular"/>
                <a:cs typeface="Muli Regular"/>
                <a:sym typeface="Muli Regular"/>
              </a:endParaRPr>
            </a:p>
          </p:txBody>
        </p:sp>
        <p:sp>
          <p:nvSpPr>
            <p:cNvPr id="277" name="Google Shape;277;p30"/>
            <p:cNvSpPr/>
            <p:nvPr/>
          </p:nvSpPr>
          <p:spPr>
            <a:xfrm>
              <a:off x="6424027" y="3212150"/>
              <a:ext cx="198600" cy="19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0"/>
            <p:cNvSpPr txBox="1"/>
            <p:nvPr/>
          </p:nvSpPr>
          <p:spPr>
            <a:xfrm>
              <a:off x="6399017" y="315610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dk1"/>
                  </a:solidFill>
                  <a:latin typeface="Lexend Deca"/>
                  <a:ea typeface="Lexend Deca"/>
                  <a:cs typeface="Lexend Deca"/>
                  <a:sym typeface="Lexend Deca"/>
                </a:rPr>
                <a:t>3</a:t>
              </a:r>
              <a:endParaRPr sz="800">
                <a:solidFill>
                  <a:schemeClr val="dk1"/>
                </a:solidFill>
                <a:latin typeface="Lexend Deca"/>
                <a:ea typeface="Lexend Deca"/>
                <a:cs typeface="Lexend Deca"/>
                <a:sym typeface="Lexend Deca"/>
              </a:endParaRPr>
            </a:p>
          </p:txBody>
        </p:sp>
      </p:grpSp>
      <p:grpSp>
        <p:nvGrpSpPr>
          <p:cNvPr id="279" name="Google Shape;279;p30"/>
          <p:cNvGrpSpPr/>
          <p:nvPr/>
        </p:nvGrpSpPr>
        <p:grpSpPr>
          <a:xfrm>
            <a:off x="53524" y="2538035"/>
            <a:ext cx="2994729" cy="1384500"/>
            <a:chOff x="636321" y="1844098"/>
            <a:chExt cx="2994729" cy="1384500"/>
          </a:xfrm>
        </p:grpSpPr>
        <p:sp>
          <p:nvSpPr>
            <p:cNvPr id="280" name="Google Shape;280;p30"/>
            <p:cNvSpPr txBox="1"/>
            <p:nvPr/>
          </p:nvSpPr>
          <p:spPr>
            <a:xfrm>
              <a:off x="636321" y="1844098"/>
              <a:ext cx="1867200" cy="1384500"/>
            </a:xfrm>
            <a:prstGeom prst="rect">
              <a:avLst/>
            </a:prstGeom>
            <a:noFill/>
            <a:ln>
              <a:noFill/>
            </a:ln>
          </p:spPr>
          <p:txBody>
            <a:bodyPr spcFirstLastPara="1" wrap="square" lIns="91425" tIns="91425" rIns="91425" bIns="91425" anchor="ctr" anchorCtr="0">
              <a:noAutofit/>
            </a:bodyPr>
            <a:lstStyle/>
            <a:p>
              <a:pPr lvl="0" algn="r"/>
              <a:r>
                <a:rPr lang="en-US" dirty="0">
                  <a:solidFill>
                    <a:schemeClr val="bg1"/>
                  </a:solidFill>
                </a:rPr>
                <a:t>Regularization</a:t>
              </a:r>
            </a:p>
            <a:p>
              <a:pPr lvl="0" algn="r"/>
              <a:endParaRPr dirty="0">
                <a:solidFill>
                  <a:schemeClr val="lt1"/>
                </a:solidFill>
                <a:latin typeface="Muli Regular"/>
                <a:ea typeface="Muli Regular"/>
                <a:cs typeface="Muli Regular"/>
                <a:sym typeface="Muli Regular"/>
              </a:endParaRPr>
            </a:p>
            <a:p>
              <a:pPr lvl="0" algn="r">
                <a:spcAft>
                  <a:spcPts val="1600"/>
                </a:spcAft>
              </a:pPr>
              <a:r>
                <a:rPr lang="en-US" sz="1000" dirty="0">
                  <a:solidFill>
                    <a:schemeClr val="bg1"/>
                  </a:solidFill>
                </a:rPr>
                <a:t>Designing recommender systems or general customer preference models</a:t>
              </a:r>
              <a:endParaRPr sz="1000" dirty="0">
                <a:solidFill>
                  <a:schemeClr val="bg1"/>
                </a:solidFill>
                <a:sym typeface="Muli Regular"/>
              </a:endParaRPr>
            </a:p>
          </p:txBody>
        </p:sp>
        <p:cxnSp>
          <p:nvCxnSpPr>
            <p:cNvPr id="281" name="Google Shape;281;p30"/>
            <p:cNvCxnSpPr/>
            <p:nvPr/>
          </p:nvCxnSpPr>
          <p:spPr>
            <a:xfrm rot="10800000">
              <a:off x="2587350" y="2536350"/>
              <a:ext cx="1043700" cy="0"/>
            </a:xfrm>
            <a:prstGeom prst="straightConnector1">
              <a:avLst/>
            </a:prstGeom>
            <a:noFill/>
            <a:ln w="9525" cap="flat" cmpd="sng">
              <a:solidFill>
                <a:schemeClr val="lt1"/>
              </a:solidFill>
              <a:prstDash val="solid"/>
              <a:round/>
              <a:headEnd type="none" w="sm" len="sm"/>
              <a:tailEnd type="none" w="sm" len="sm"/>
            </a:ln>
          </p:spPr>
        </p:cxnSp>
        <p:sp>
          <p:nvSpPr>
            <p:cNvPr id="282" name="Google Shape;282;p30"/>
            <p:cNvSpPr/>
            <p:nvPr/>
          </p:nvSpPr>
          <p:spPr>
            <a:xfrm>
              <a:off x="2523501" y="2431050"/>
              <a:ext cx="198600" cy="198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0"/>
            <p:cNvSpPr txBox="1"/>
            <p:nvPr/>
          </p:nvSpPr>
          <p:spPr>
            <a:xfrm>
              <a:off x="2498491" y="237375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dk1"/>
                  </a:solidFill>
                  <a:latin typeface="Lexend Deca"/>
                  <a:ea typeface="Lexend Deca"/>
                  <a:cs typeface="Lexend Deca"/>
                  <a:sym typeface="Lexend Deca"/>
                </a:rPr>
                <a:t>2</a:t>
              </a:r>
              <a:endParaRPr sz="800">
                <a:solidFill>
                  <a:schemeClr val="dk1"/>
                </a:solidFill>
                <a:latin typeface="Lexend Deca"/>
                <a:ea typeface="Lexend Deca"/>
                <a:cs typeface="Lexend Deca"/>
                <a:sym typeface="Lexend Deca"/>
              </a:endParaRPr>
            </a:p>
          </p:txBody>
        </p:sp>
      </p:grpSp>
      <p:grpSp>
        <p:nvGrpSpPr>
          <p:cNvPr id="284" name="Google Shape;284;p30"/>
          <p:cNvGrpSpPr/>
          <p:nvPr/>
        </p:nvGrpSpPr>
        <p:grpSpPr>
          <a:xfrm>
            <a:off x="3565915" y="1758133"/>
            <a:ext cx="3599586" cy="1384500"/>
            <a:chOff x="4908100" y="889950"/>
            <a:chExt cx="3599586" cy="1384500"/>
          </a:xfrm>
        </p:grpSpPr>
        <p:cxnSp>
          <p:nvCxnSpPr>
            <p:cNvPr id="285" name="Google Shape;285;p30"/>
            <p:cNvCxnSpPr/>
            <p:nvPr/>
          </p:nvCxnSpPr>
          <p:spPr>
            <a:xfrm>
              <a:off x="4908100" y="1593250"/>
              <a:ext cx="1715100" cy="0"/>
            </a:xfrm>
            <a:prstGeom prst="straightConnector1">
              <a:avLst/>
            </a:prstGeom>
            <a:noFill/>
            <a:ln w="9525" cap="flat" cmpd="sng">
              <a:solidFill>
                <a:schemeClr val="lt1"/>
              </a:solidFill>
              <a:prstDash val="solid"/>
              <a:round/>
              <a:headEnd type="none" w="sm" len="sm"/>
              <a:tailEnd type="none" w="sm" len="sm"/>
            </a:ln>
          </p:spPr>
        </p:cxnSp>
        <p:sp>
          <p:nvSpPr>
            <p:cNvPr id="286" name="Google Shape;286;p30"/>
            <p:cNvSpPr txBox="1"/>
            <p:nvPr/>
          </p:nvSpPr>
          <p:spPr>
            <a:xfrm>
              <a:off x="6640486" y="889950"/>
              <a:ext cx="1867200" cy="1384500"/>
            </a:xfrm>
            <a:prstGeom prst="rect">
              <a:avLst/>
            </a:prstGeom>
            <a:noFill/>
            <a:ln>
              <a:noFill/>
            </a:ln>
          </p:spPr>
          <p:txBody>
            <a:bodyPr spcFirstLastPara="1" wrap="square" lIns="91425" tIns="91425" rIns="91425" bIns="91425" anchor="ctr" anchorCtr="0">
              <a:noAutofit/>
            </a:bodyPr>
            <a:lstStyle/>
            <a:p>
              <a:pPr lvl="0"/>
              <a:r>
                <a:rPr lang="en-US" sz="1600" dirty="0">
                  <a:solidFill>
                    <a:schemeClr val="bg1"/>
                  </a:solidFill>
                </a:rPr>
                <a:t>Postprocessing</a:t>
              </a:r>
            </a:p>
            <a:p>
              <a:pPr marL="0" lvl="0" indent="0" algn="l" rtl="0">
                <a:spcBef>
                  <a:spcPts val="0"/>
                </a:spcBef>
                <a:spcAft>
                  <a:spcPts val="0"/>
                </a:spcAft>
                <a:buNone/>
              </a:pPr>
              <a:endParaRPr sz="1600" dirty="0">
                <a:solidFill>
                  <a:schemeClr val="lt1"/>
                </a:solidFill>
                <a:latin typeface="Muli Regular"/>
                <a:ea typeface="Muli Regular"/>
                <a:cs typeface="Muli Regular"/>
                <a:sym typeface="Muli Regular"/>
              </a:endParaRPr>
            </a:p>
            <a:p>
              <a:pPr>
                <a:spcAft>
                  <a:spcPts val="1600"/>
                </a:spcAft>
              </a:pPr>
              <a:r>
                <a:rPr lang="en-US" sz="1000" dirty="0">
                  <a:solidFill>
                    <a:schemeClr val="bg1"/>
                  </a:solidFill>
                </a:rPr>
                <a:t>Generate the effectiveness of our new model and method to increase diversity while maintaining high rating quality</a:t>
              </a:r>
              <a:endParaRPr sz="1000" dirty="0">
                <a:solidFill>
                  <a:schemeClr val="bg1"/>
                </a:solidFill>
                <a:sym typeface="Muli Regular"/>
              </a:endParaRPr>
            </a:p>
          </p:txBody>
        </p:sp>
        <p:sp>
          <p:nvSpPr>
            <p:cNvPr id="287" name="Google Shape;287;p30"/>
            <p:cNvSpPr/>
            <p:nvPr/>
          </p:nvSpPr>
          <p:spPr>
            <a:xfrm>
              <a:off x="6427830" y="1493307"/>
              <a:ext cx="198600" cy="19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txBox="1"/>
            <p:nvPr/>
          </p:nvSpPr>
          <p:spPr>
            <a:xfrm>
              <a:off x="6402820" y="1436790"/>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dk1"/>
                  </a:solidFill>
                  <a:latin typeface="Lexend Deca"/>
                  <a:ea typeface="Lexend Deca"/>
                  <a:cs typeface="Lexend Deca"/>
                  <a:sym typeface="Lexend Deca"/>
                </a:rPr>
                <a:t>1</a:t>
              </a:r>
              <a:endParaRPr sz="800">
                <a:solidFill>
                  <a:schemeClr val="dk1"/>
                </a:solidFill>
                <a:latin typeface="Lexend Deca"/>
                <a:ea typeface="Lexend Deca"/>
                <a:cs typeface="Lexend Deca"/>
                <a:sym typeface="Lexend Deca"/>
              </a:endParaRPr>
            </a:p>
          </p:txBody>
        </p:sp>
      </p:grpSp>
      <p:grpSp>
        <p:nvGrpSpPr>
          <p:cNvPr id="289" name="Google Shape;289;p30"/>
          <p:cNvGrpSpPr/>
          <p:nvPr/>
        </p:nvGrpSpPr>
        <p:grpSpPr>
          <a:xfrm>
            <a:off x="1891903" y="1877786"/>
            <a:ext cx="3242793" cy="3000324"/>
            <a:chOff x="2991269" y="1153325"/>
            <a:chExt cx="3514811" cy="3252003"/>
          </a:xfrm>
        </p:grpSpPr>
        <p:sp>
          <p:nvSpPr>
            <p:cNvPr id="290" name="Google Shape;290;p30"/>
            <p:cNvSpPr/>
            <p:nvPr/>
          </p:nvSpPr>
          <p:spPr>
            <a:xfrm>
              <a:off x="3477586" y="2585458"/>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1"/>
            </a:solidFill>
            <a:ln>
              <a:noFill/>
            </a:ln>
          </p:spPr>
        </p:sp>
        <p:sp>
          <p:nvSpPr>
            <p:cNvPr id="291" name="Google Shape;291;p30"/>
            <p:cNvSpPr/>
            <p:nvPr/>
          </p:nvSpPr>
          <p:spPr>
            <a:xfrm>
              <a:off x="2991269"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3"/>
            </a:solidFill>
            <a:ln>
              <a:noFill/>
            </a:ln>
          </p:spPr>
        </p:sp>
        <p:sp>
          <p:nvSpPr>
            <p:cNvPr id="292" name="Google Shape;292;p30"/>
            <p:cNvSpPr/>
            <p:nvPr/>
          </p:nvSpPr>
          <p:spPr>
            <a:xfrm flipH="1">
              <a:off x="4747852"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sp>
          <p:nvSpPr>
            <p:cNvPr id="293" name="Google Shape;293;p30"/>
            <p:cNvSpPr/>
            <p:nvPr/>
          </p:nvSpPr>
          <p:spPr>
            <a:xfrm>
              <a:off x="3969199" y="2001324"/>
              <a:ext cx="1565850" cy="585863"/>
            </a:xfrm>
            <a:custGeom>
              <a:avLst/>
              <a:gdLst/>
              <a:ahLst/>
              <a:cxnLst/>
              <a:rect l="l" t="t" r="r" b="b"/>
              <a:pathLst>
                <a:path w="24053" h="8150" extrusionOk="0">
                  <a:moveTo>
                    <a:pt x="0" y="3827"/>
                  </a:moveTo>
                  <a:lnTo>
                    <a:pt x="11976" y="8150"/>
                  </a:lnTo>
                  <a:lnTo>
                    <a:pt x="24053" y="3827"/>
                  </a:lnTo>
                  <a:lnTo>
                    <a:pt x="12126" y="0"/>
                  </a:lnTo>
                  <a:close/>
                </a:path>
              </a:pathLst>
            </a:custGeom>
            <a:solidFill>
              <a:schemeClr val="dk1"/>
            </a:solidFill>
            <a:ln>
              <a:noFill/>
            </a:ln>
          </p:spPr>
        </p:sp>
        <p:sp>
          <p:nvSpPr>
            <p:cNvPr id="294" name="Google Shape;294;p30"/>
            <p:cNvSpPr/>
            <p:nvPr/>
          </p:nvSpPr>
          <p:spPr>
            <a:xfrm>
              <a:off x="356325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3"/>
            </a:solidFill>
            <a:ln>
              <a:noFill/>
            </a:ln>
          </p:spPr>
        </p:sp>
        <p:sp>
          <p:nvSpPr>
            <p:cNvPr id="295" name="Google Shape;295;p30"/>
            <p:cNvSpPr/>
            <p:nvPr/>
          </p:nvSpPr>
          <p:spPr>
            <a:xfrm flipH="1">
              <a:off x="474936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4"/>
            </a:solidFill>
            <a:ln>
              <a:noFill/>
            </a:ln>
          </p:spPr>
        </p:sp>
        <p:sp>
          <p:nvSpPr>
            <p:cNvPr id="296" name="Google Shape;296;p30"/>
            <p:cNvSpPr/>
            <p:nvPr/>
          </p:nvSpPr>
          <p:spPr>
            <a:xfrm>
              <a:off x="4059061"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3"/>
            </a:solidFill>
            <a:ln>
              <a:noFill/>
            </a:ln>
          </p:spPr>
        </p:sp>
        <p:sp>
          <p:nvSpPr>
            <p:cNvPr id="297" name="Google Shape;297;p30"/>
            <p:cNvSpPr/>
            <p:nvPr/>
          </p:nvSpPr>
          <p:spPr>
            <a:xfrm flipH="1">
              <a:off x="4749350"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4"/>
            </a:solidFill>
            <a:ln>
              <a:noFill/>
            </a:ln>
          </p:spPr>
        </p:sp>
      </p:grpSp>
      <p:sp>
        <p:nvSpPr>
          <p:cNvPr id="30" name="Text Placeholder 3">
            <a:extLst>
              <a:ext uri="{FF2B5EF4-FFF2-40B4-BE49-F238E27FC236}">
                <a16:creationId xmlns:a16="http://schemas.microsoft.com/office/drawing/2014/main" id="{5078DF7C-0CEC-E742-9472-7520E8D39D7B}"/>
              </a:ext>
            </a:extLst>
          </p:cNvPr>
          <p:cNvSpPr txBox="1">
            <a:spLocks/>
          </p:cNvSpPr>
          <p:nvPr/>
        </p:nvSpPr>
        <p:spPr>
          <a:xfrm>
            <a:off x="2968251" y="618670"/>
            <a:ext cx="5568043" cy="98837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r>
              <a:rPr lang="en-US" sz="1100" dirty="0">
                <a:solidFill>
                  <a:schemeClr val="bg1"/>
                </a:solidFill>
              </a:rPr>
              <a:t>The goal of this project is to match consumers with most appropriate products by exploring Alternating Least Square along with Temporal Dynamics regularization. </a:t>
            </a:r>
          </a:p>
          <a:p>
            <a:pPr marL="101600"/>
            <a:endParaRPr lang="en-US" sz="11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14F9F-6567-2044-812C-024ADAA532FB}"/>
              </a:ext>
            </a:extLst>
          </p:cNvPr>
          <p:cNvSpPr>
            <a:spLocks noGrp="1"/>
          </p:cNvSpPr>
          <p:nvPr>
            <p:ph type="title"/>
          </p:nvPr>
        </p:nvSpPr>
        <p:spPr/>
        <p:txBody>
          <a:bodyPr/>
          <a:lstStyle/>
          <a:p>
            <a:pPr lvl="0"/>
            <a:r>
              <a:rPr lang="en-US" dirty="0"/>
              <a:t>Method Assignment</a:t>
            </a:r>
          </a:p>
        </p:txBody>
      </p:sp>
      <p:sp>
        <p:nvSpPr>
          <p:cNvPr id="5" name="Slide Number Placeholder 4">
            <a:extLst>
              <a:ext uri="{FF2B5EF4-FFF2-40B4-BE49-F238E27FC236}">
                <a16:creationId xmlns:a16="http://schemas.microsoft.com/office/drawing/2014/main" id="{0955A119-D76F-194D-B944-E28AFFD44D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graphicFrame>
        <p:nvGraphicFramePr>
          <p:cNvPr id="6" name="Diagram 5">
            <a:extLst>
              <a:ext uri="{FF2B5EF4-FFF2-40B4-BE49-F238E27FC236}">
                <a16:creationId xmlns:a16="http://schemas.microsoft.com/office/drawing/2014/main" id="{C5B081F0-FF7A-B543-BC8F-07D0EA47A761}"/>
              </a:ext>
            </a:extLst>
          </p:cNvPr>
          <p:cNvGraphicFramePr/>
          <p:nvPr>
            <p:extLst>
              <p:ext uri="{D42A27DB-BD31-4B8C-83A1-F6EECF244321}">
                <p14:modId xmlns:p14="http://schemas.microsoft.com/office/powerpoint/2010/main" val="1294942692"/>
              </p:ext>
            </p:extLst>
          </p:nvPr>
        </p:nvGraphicFramePr>
        <p:xfrm>
          <a:off x="2481942" y="1426732"/>
          <a:ext cx="4669087" cy="30779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Pentagon 6">
            <a:extLst>
              <a:ext uri="{FF2B5EF4-FFF2-40B4-BE49-F238E27FC236}">
                <a16:creationId xmlns:a16="http://schemas.microsoft.com/office/drawing/2014/main" id="{826233E4-9D7B-3F40-B429-7F22F9E509A1}"/>
              </a:ext>
            </a:extLst>
          </p:cNvPr>
          <p:cNvSpPr/>
          <p:nvPr/>
        </p:nvSpPr>
        <p:spPr>
          <a:xfrm>
            <a:off x="580550" y="1592036"/>
            <a:ext cx="1778929" cy="628650"/>
          </a:xfrm>
          <a:prstGeom prst="homePlat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Algorithms (A3)</a:t>
            </a:r>
          </a:p>
        </p:txBody>
      </p:sp>
      <p:sp>
        <p:nvSpPr>
          <p:cNvPr id="8" name="Pentagon 7">
            <a:extLst>
              <a:ext uri="{FF2B5EF4-FFF2-40B4-BE49-F238E27FC236}">
                <a16:creationId xmlns:a16="http://schemas.microsoft.com/office/drawing/2014/main" id="{79BAF68C-3697-1F40-A2BF-06BD9FED5993}"/>
              </a:ext>
            </a:extLst>
          </p:cNvPr>
          <p:cNvSpPr/>
          <p:nvPr/>
        </p:nvSpPr>
        <p:spPr>
          <a:xfrm>
            <a:off x="580550" y="2651375"/>
            <a:ext cx="1778929" cy="628650"/>
          </a:xfrm>
          <a:prstGeom prst="homePlat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Regularizations (R3)</a:t>
            </a:r>
          </a:p>
        </p:txBody>
      </p:sp>
      <p:sp>
        <p:nvSpPr>
          <p:cNvPr id="9" name="Pentagon 8">
            <a:extLst>
              <a:ext uri="{FF2B5EF4-FFF2-40B4-BE49-F238E27FC236}">
                <a16:creationId xmlns:a16="http://schemas.microsoft.com/office/drawing/2014/main" id="{6AC73A14-F5B6-DA48-BD93-DCCE8E64C032}"/>
              </a:ext>
            </a:extLst>
          </p:cNvPr>
          <p:cNvSpPr/>
          <p:nvPr/>
        </p:nvSpPr>
        <p:spPr>
          <a:xfrm>
            <a:off x="580549" y="3710714"/>
            <a:ext cx="1778929" cy="628650"/>
          </a:xfrm>
          <a:prstGeom prst="homePlat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Postprocessing (P2 vs P3)</a:t>
            </a:r>
          </a:p>
        </p:txBody>
      </p:sp>
    </p:spTree>
    <p:extLst>
      <p:ext uri="{BB962C8B-B14F-4D97-AF65-F5344CB8AC3E}">
        <p14:creationId xmlns:p14="http://schemas.microsoft.com/office/powerpoint/2010/main" val="2504682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2488-159D-544C-A106-27A0D41715A8}"/>
              </a:ext>
            </a:extLst>
          </p:cNvPr>
          <p:cNvSpPr>
            <a:spLocks noGrp="1"/>
          </p:cNvSpPr>
          <p:nvPr>
            <p:ph type="title"/>
          </p:nvPr>
        </p:nvSpPr>
        <p:spPr/>
        <p:txBody>
          <a:bodyPr/>
          <a:lstStyle/>
          <a:p>
            <a:r>
              <a:rPr lang="en-US" b="0" dirty="0"/>
              <a:t>Matrix Factorization</a:t>
            </a:r>
            <a:endParaRPr lang="en-US" dirty="0"/>
          </a:p>
        </p:txBody>
      </p:sp>
      <p:sp>
        <p:nvSpPr>
          <p:cNvPr id="5" name="Slide Number Placeholder 4">
            <a:extLst>
              <a:ext uri="{FF2B5EF4-FFF2-40B4-BE49-F238E27FC236}">
                <a16:creationId xmlns:a16="http://schemas.microsoft.com/office/drawing/2014/main" id="{B1CF58CC-C8D2-984B-9090-71AEB8EB39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grpSp>
        <p:nvGrpSpPr>
          <p:cNvPr id="9" name="Group 8">
            <a:extLst>
              <a:ext uri="{FF2B5EF4-FFF2-40B4-BE49-F238E27FC236}">
                <a16:creationId xmlns:a16="http://schemas.microsoft.com/office/drawing/2014/main" id="{045BCA48-2A2B-AE46-957C-1BD86DAAB621}"/>
              </a:ext>
            </a:extLst>
          </p:cNvPr>
          <p:cNvGrpSpPr/>
          <p:nvPr/>
        </p:nvGrpSpPr>
        <p:grpSpPr>
          <a:xfrm>
            <a:off x="1455461" y="2903474"/>
            <a:ext cx="4774964" cy="1732934"/>
            <a:chOff x="674702" y="1447060"/>
            <a:chExt cx="7217547" cy="2619398"/>
          </a:xfrm>
        </p:grpSpPr>
        <p:sp>
          <p:nvSpPr>
            <p:cNvPr id="8" name="TextBox 7">
              <a:extLst>
                <a:ext uri="{FF2B5EF4-FFF2-40B4-BE49-F238E27FC236}">
                  <a16:creationId xmlns:a16="http://schemas.microsoft.com/office/drawing/2014/main" id="{8EB21679-6E17-BC48-BE03-2E29488BB9A2}"/>
                </a:ext>
              </a:extLst>
            </p:cNvPr>
            <p:cNvSpPr txBox="1"/>
            <p:nvPr/>
          </p:nvSpPr>
          <p:spPr>
            <a:xfrm>
              <a:off x="674702" y="1447060"/>
              <a:ext cx="7217547" cy="2619398"/>
            </a:xfrm>
            <a:prstGeom prst="rect">
              <a:avLst/>
            </a:prstGeom>
            <a:solidFill>
              <a:srgbClr val="0096FF">
                <a:alpha val="34902"/>
              </a:srgbClr>
            </a:solidFill>
            <a:ln>
              <a:solidFill>
                <a:schemeClr val="bg1"/>
              </a:solidFill>
            </a:ln>
          </p:spPr>
          <p:style>
            <a:lnRef idx="3">
              <a:schemeClr val="lt1"/>
            </a:lnRef>
            <a:fillRef idx="1">
              <a:schemeClr val="accent2"/>
            </a:fillRef>
            <a:effectRef idx="1">
              <a:schemeClr val="accent2"/>
            </a:effectRef>
            <a:fontRef idx="minor">
              <a:schemeClr val="lt1"/>
            </a:fontRef>
          </p:style>
          <p:txBody>
            <a:bodyPr wrap="square" rtlCol="0">
              <a:spAutoFit/>
            </a:bodyPr>
            <a:lstStyle/>
            <a:p>
              <a:endParaRPr lang="en-US" dirty="0"/>
            </a:p>
          </p:txBody>
        </p:sp>
        <p:pic>
          <p:nvPicPr>
            <p:cNvPr id="6" name="Picture 5">
              <a:extLst>
                <a:ext uri="{FF2B5EF4-FFF2-40B4-BE49-F238E27FC236}">
                  <a16:creationId xmlns:a16="http://schemas.microsoft.com/office/drawing/2014/main" id="{B300E205-3880-3245-9206-851C48091F32}"/>
                </a:ext>
              </a:extLst>
            </p:cNvPr>
            <p:cNvPicPr>
              <a:picLocks noChangeAspect="1"/>
            </p:cNvPicPr>
            <p:nvPr/>
          </p:nvPicPr>
          <p:blipFill>
            <a:blip r:embed="rId2"/>
            <a:stretch>
              <a:fillRect/>
            </a:stretch>
          </p:blipFill>
          <p:spPr>
            <a:xfrm>
              <a:off x="907807" y="1660124"/>
              <a:ext cx="6611580" cy="2149369"/>
            </a:xfrm>
            <a:prstGeom prst="rect">
              <a:avLst/>
            </a:prstGeom>
          </p:spPr>
        </p:pic>
      </p:grpSp>
      <p:sp>
        <p:nvSpPr>
          <p:cNvPr id="10" name="Text Placeholder 2">
            <a:extLst>
              <a:ext uri="{FF2B5EF4-FFF2-40B4-BE49-F238E27FC236}">
                <a16:creationId xmlns:a16="http://schemas.microsoft.com/office/drawing/2014/main" id="{5ED265E9-06D8-AC44-859C-FCDF22A4B55E}"/>
              </a:ext>
            </a:extLst>
          </p:cNvPr>
          <p:cNvSpPr>
            <a:spLocks noGrp="1"/>
          </p:cNvSpPr>
          <p:nvPr>
            <p:ph type="body" idx="1"/>
          </p:nvPr>
        </p:nvSpPr>
        <p:spPr>
          <a:xfrm>
            <a:off x="890793" y="1318051"/>
            <a:ext cx="6310107" cy="1144669"/>
          </a:xfrm>
        </p:spPr>
        <p:txBody>
          <a:bodyPr/>
          <a:lstStyle/>
          <a:p>
            <a:r>
              <a:rPr lang="en-US" sz="1200" dirty="0"/>
              <a:t>Original matrix </a:t>
            </a:r>
            <a:r>
              <a:rPr lang="en-US" sz="1200" b="1" i="1" dirty="0"/>
              <a:t>R </a:t>
            </a:r>
            <a:r>
              <a:rPr lang="en-US" sz="1200" dirty="0"/>
              <a:t>of size </a:t>
            </a:r>
            <a:r>
              <a:rPr lang="en-US" sz="1200" i="1" dirty="0"/>
              <a:t>m x v </a:t>
            </a:r>
            <a:r>
              <a:rPr lang="en-US" sz="1200" dirty="0"/>
              <a:t>with our users, items</a:t>
            </a:r>
          </a:p>
          <a:p>
            <a:r>
              <a:rPr lang="en-US" sz="1200" dirty="0"/>
              <a:t>Latent are features to tie user and movie together</a:t>
            </a:r>
          </a:p>
          <a:p>
            <a:r>
              <a:rPr lang="en-US" sz="1200" dirty="0"/>
              <a:t>Convert into into</a:t>
            </a:r>
            <a:r>
              <a:rPr lang="zh-CN" altLang="en-US" sz="1200" dirty="0"/>
              <a:t>：</a:t>
            </a:r>
            <a:endParaRPr lang="en-US" altLang="zh-CN" sz="1200" dirty="0"/>
          </a:p>
          <a:p>
            <a:pPr lvl="1"/>
            <a:r>
              <a:rPr lang="en-US" sz="1200" dirty="0"/>
              <a:t>one matrix with users and hidden features of size </a:t>
            </a:r>
            <a:r>
              <a:rPr lang="en-US" sz="1200" i="1" dirty="0"/>
              <a:t>u x f</a:t>
            </a:r>
            <a:r>
              <a:rPr lang="en-US" sz="1200" dirty="0"/>
              <a:t> </a:t>
            </a:r>
          </a:p>
          <a:p>
            <a:pPr lvl="1"/>
            <a:r>
              <a:rPr lang="en-US" sz="1200" dirty="0"/>
              <a:t>one matrix with items and hidden features of size</a:t>
            </a:r>
            <a:r>
              <a:rPr lang="en-US" sz="1200" i="1" dirty="0"/>
              <a:t> f x</a:t>
            </a:r>
            <a:r>
              <a:rPr lang="zh-CN" altLang="en-US" sz="1200" i="1" dirty="0"/>
              <a:t> </a:t>
            </a:r>
            <a:r>
              <a:rPr lang="en-US" altLang="zh-CN" sz="1200" i="1" dirty="0"/>
              <a:t>v</a:t>
            </a:r>
            <a:endParaRPr lang="en-US" sz="1200" dirty="0"/>
          </a:p>
        </p:txBody>
      </p:sp>
      <p:sp>
        <p:nvSpPr>
          <p:cNvPr id="3" name="Rectangle 2">
            <a:extLst>
              <a:ext uri="{FF2B5EF4-FFF2-40B4-BE49-F238E27FC236}">
                <a16:creationId xmlns:a16="http://schemas.microsoft.com/office/drawing/2014/main" id="{5BE8A8F6-5D62-434A-AFD7-1FBCE87E2869}"/>
              </a:ext>
            </a:extLst>
          </p:cNvPr>
          <p:cNvSpPr/>
          <p:nvPr/>
        </p:nvSpPr>
        <p:spPr>
          <a:xfrm>
            <a:off x="5743367" y="470229"/>
            <a:ext cx="2915066" cy="1384995"/>
          </a:xfrm>
          <a:prstGeom prst="rect">
            <a:avLst/>
          </a:prstGeom>
        </p:spPr>
        <p:txBody>
          <a:bodyPr wrap="square">
            <a:spAutoFit/>
          </a:bodyPr>
          <a:lstStyle/>
          <a:p>
            <a:pPr marL="101600"/>
            <a:r>
              <a:rPr lang="en-US" sz="1200" dirty="0">
                <a:solidFill>
                  <a:schemeClr val="bg1"/>
                </a:solidFill>
              </a:rPr>
              <a:t>Matrix factorization methods characterize both items and users by vectors of factors inferred from item rating patterns. High correspondence between item and user factors leads to a recommendation. Matrix factorization generally has 3 parts:</a:t>
            </a:r>
          </a:p>
        </p:txBody>
      </p:sp>
    </p:spTree>
    <p:extLst>
      <p:ext uri="{BB962C8B-B14F-4D97-AF65-F5344CB8AC3E}">
        <p14:creationId xmlns:p14="http://schemas.microsoft.com/office/powerpoint/2010/main" val="517493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580550" y="205975"/>
            <a:ext cx="6014400" cy="716589"/>
          </a:xfrm>
          <a:prstGeom prst="rect">
            <a:avLst/>
          </a:prstGeom>
        </p:spPr>
        <p:txBody>
          <a:bodyPr spcFirstLastPara="1" wrap="square" lIns="0" tIns="0" rIns="0" bIns="0" anchor="b" anchorCtr="0">
            <a:noAutofit/>
          </a:bodyPr>
          <a:lstStyle/>
          <a:p>
            <a:r>
              <a:rPr lang="en-US" sz="2800" b="0" dirty="0"/>
              <a:t>Alternating Least Squares (ALS)</a:t>
            </a:r>
            <a:endParaRPr lang="en-US" sz="2800" dirty="0"/>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12" name="Picture 11">
            <a:extLst>
              <a:ext uri="{FF2B5EF4-FFF2-40B4-BE49-F238E27FC236}">
                <a16:creationId xmlns:a16="http://schemas.microsoft.com/office/drawing/2014/main" id="{CB88B4E7-C934-0D45-A052-428BB77B3871}"/>
              </a:ext>
            </a:extLst>
          </p:cNvPr>
          <p:cNvPicPr>
            <a:picLocks noChangeAspect="1"/>
          </p:cNvPicPr>
          <p:nvPr/>
        </p:nvPicPr>
        <p:blipFill>
          <a:blip r:embed="rId3">
            <a:alphaModFix/>
          </a:blip>
          <a:stretch>
            <a:fillRect/>
          </a:stretch>
        </p:blipFill>
        <p:spPr>
          <a:xfrm>
            <a:off x="4407455" y="4077107"/>
            <a:ext cx="4254851" cy="7331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Google Shape;73;p14">
            <a:extLst>
              <a:ext uri="{FF2B5EF4-FFF2-40B4-BE49-F238E27FC236}">
                <a16:creationId xmlns:a16="http://schemas.microsoft.com/office/drawing/2014/main" id="{E943220B-0749-8245-A7D1-0644341DDA4A}"/>
              </a:ext>
            </a:extLst>
          </p:cNvPr>
          <p:cNvSpPr txBox="1">
            <a:spLocks/>
          </p:cNvSpPr>
          <p:nvPr/>
        </p:nvSpPr>
        <p:spPr>
          <a:xfrm>
            <a:off x="470425" y="1334955"/>
            <a:ext cx="6877432" cy="219806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5"/>
              </a:buClr>
              <a:buSzPts val="2000"/>
              <a:buFont typeface="Muli Regular"/>
              <a:buChar char="⬡"/>
              <a:defRPr sz="2000" b="0" i="0" u="none" strike="noStrike" cap="none">
                <a:solidFill>
                  <a:schemeClr val="lt1"/>
                </a:solidFill>
                <a:latin typeface="Muli Regular"/>
                <a:ea typeface="Muli Regular"/>
                <a:cs typeface="Muli Regular"/>
                <a:sym typeface="Muli Regular"/>
              </a:defRPr>
            </a:lvl1pPr>
            <a:lvl2pPr marL="914400" marR="0" lvl="1" indent="-355600" algn="l" rtl="0">
              <a:lnSpc>
                <a:spcPct val="115000"/>
              </a:lnSpc>
              <a:spcBef>
                <a:spcPts val="0"/>
              </a:spcBef>
              <a:spcAft>
                <a:spcPts val="0"/>
              </a:spcAft>
              <a:buClr>
                <a:schemeClr val="accent5"/>
              </a:buClr>
              <a:buSzPts val="2000"/>
              <a:buFont typeface="Muli Regular"/>
              <a:buChar char="∙"/>
              <a:defRPr sz="2000" b="0" i="0" u="none" strike="noStrike" cap="none">
                <a:solidFill>
                  <a:schemeClr val="lt1"/>
                </a:solidFill>
                <a:latin typeface="Muli Regular"/>
                <a:ea typeface="Muli Regular"/>
                <a:cs typeface="Muli Regular"/>
                <a:sym typeface="Muli Regular"/>
              </a:defRPr>
            </a:lvl2pPr>
            <a:lvl3pPr marL="1371600" marR="0" lvl="2" indent="-355600" algn="l" rtl="0">
              <a:lnSpc>
                <a:spcPct val="115000"/>
              </a:lnSpc>
              <a:spcBef>
                <a:spcPts val="0"/>
              </a:spcBef>
              <a:spcAft>
                <a:spcPts val="0"/>
              </a:spcAft>
              <a:buClr>
                <a:schemeClr val="accent5"/>
              </a:buClr>
              <a:buSzPts val="2000"/>
              <a:buFont typeface="Muli Regular"/>
              <a:buChar char="∙"/>
              <a:defRPr sz="2000" b="0" i="0" u="none" strike="noStrike" cap="none">
                <a:solidFill>
                  <a:schemeClr val="lt1"/>
                </a:solidFill>
                <a:latin typeface="Muli Regular"/>
                <a:ea typeface="Muli Regular"/>
                <a:cs typeface="Muli Regular"/>
                <a:sym typeface="Muli Regular"/>
              </a:defRPr>
            </a:lvl3pPr>
            <a:lvl4pPr marL="1828800" marR="0" lvl="3"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4pPr>
            <a:lvl5pPr marL="2286000" marR="0" lvl="4"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5pPr>
            <a:lvl6pPr marL="2743200" marR="0" lvl="5"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6pPr>
            <a:lvl7pPr marL="3200400" marR="0" lvl="6"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7pPr>
            <a:lvl8pPr marL="3657600" marR="0" lvl="7"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8pPr>
            <a:lvl9pPr marL="4114800" marR="0" lvl="8"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9pPr>
          </a:lstStyle>
          <a:p>
            <a:r>
              <a:rPr lang="en-US" sz="1100" dirty="0"/>
              <a:t>Iterative optimization process where every iteration try to arrive closer and closer to a factorized representation of our original data.</a:t>
            </a:r>
          </a:p>
          <a:p>
            <a:r>
              <a:rPr lang="en-US" sz="1100" dirty="0"/>
              <a:t>By randomly assigning the values in U and V and using least squares iteratively we arrive at the best weights yield for R. </a:t>
            </a:r>
          </a:p>
          <a:p>
            <a:r>
              <a:rPr lang="en-US" sz="1100" dirty="0"/>
              <a:t>The least squares approach simply means fitting some line to the data, measuring the sum of squared distances from all points to the line and trying to get an optimal fit by minimizing this value.</a:t>
            </a:r>
          </a:p>
          <a:p>
            <a:r>
              <a:rPr lang="en-US" sz="1100" dirty="0"/>
              <a:t>With the alternating least squares approach we use the same idea but iteratively alternate between optimizing U and fixing V and vice versa. We do this for each iteration to arrive closer to R = U x V.</a:t>
            </a:r>
          </a:p>
        </p:txBody>
      </p:sp>
      <p:pic>
        <p:nvPicPr>
          <p:cNvPr id="8" name="Picture 7">
            <a:extLst>
              <a:ext uri="{FF2B5EF4-FFF2-40B4-BE49-F238E27FC236}">
                <a16:creationId xmlns:a16="http://schemas.microsoft.com/office/drawing/2014/main" id="{76402ADD-9B3E-2744-A599-4664D4BF8C49}"/>
              </a:ext>
            </a:extLst>
          </p:cNvPr>
          <p:cNvPicPr>
            <a:picLocks noChangeAspect="1"/>
          </p:cNvPicPr>
          <p:nvPr/>
        </p:nvPicPr>
        <p:blipFill>
          <a:blip r:embed="rId4">
            <a:alphaModFix amt="70000"/>
          </a:blip>
          <a:stretch>
            <a:fillRect/>
          </a:stretch>
        </p:blipFill>
        <p:spPr>
          <a:xfrm>
            <a:off x="7347856" y="141882"/>
            <a:ext cx="1624277" cy="10747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TextBox 16">
            <a:extLst>
              <a:ext uri="{FF2B5EF4-FFF2-40B4-BE49-F238E27FC236}">
                <a16:creationId xmlns:a16="http://schemas.microsoft.com/office/drawing/2014/main" id="{E9D1BE68-2D0A-5045-B832-733538FD6369}"/>
              </a:ext>
            </a:extLst>
          </p:cNvPr>
          <p:cNvSpPr txBox="1"/>
          <p:nvPr/>
        </p:nvSpPr>
        <p:spPr>
          <a:xfrm>
            <a:off x="580550" y="3533015"/>
            <a:ext cx="6368143" cy="1277273"/>
          </a:xfrm>
          <a:prstGeom prst="rect">
            <a:avLst/>
          </a:prstGeom>
          <a:noFill/>
        </p:spPr>
        <p:txBody>
          <a:bodyPr wrap="square" rtlCol="0">
            <a:spAutoFit/>
          </a:bodyPr>
          <a:lstStyle/>
          <a:p>
            <a:r>
              <a:rPr lang="en-US" sz="700" b="1" dirty="0">
                <a:solidFill>
                  <a:schemeClr val="lt1"/>
                </a:solidFill>
                <a:latin typeface="Muli Regular"/>
                <a:sym typeface="Muli Regular"/>
              </a:rPr>
              <a:t>Step 1: </a:t>
            </a:r>
          </a:p>
          <a:p>
            <a:r>
              <a:rPr lang="en-US" sz="700" dirty="0">
                <a:solidFill>
                  <a:schemeClr val="lt1"/>
                </a:solidFill>
                <a:latin typeface="Muli Regular"/>
                <a:sym typeface="Muli Regular"/>
              </a:rPr>
              <a:t>Initialize matrix M by assigning the average rating for that movie as the first row, and small random numbers for the remaining entries. </a:t>
            </a:r>
          </a:p>
          <a:p>
            <a:endParaRPr lang="en-US" sz="700" dirty="0">
              <a:solidFill>
                <a:schemeClr val="lt1"/>
              </a:solidFill>
              <a:latin typeface="Muli Regular"/>
              <a:sym typeface="Muli Regular"/>
            </a:endParaRPr>
          </a:p>
          <a:p>
            <a:r>
              <a:rPr lang="en-US" sz="700" b="1" dirty="0">
                <a:solidFill>
                  <a:schemeClr val="lt1"/>
                </a:solidFill>
                <a:latin typeface="Muli Regular"/>
                <a:sym typeface="Muli Regular"/>
              </a:rPr>
              <a:t>Step 2: </a:t>
            </a:r>
          </a:p>
          <a:p>
            <a:r>
              <a:rPr lang="en-US" sz="700" dirty="0">
                <a:solidFill>
                  <a:schemeClr val="lt1"/>
                </a:solidFill>
                <a:latin typeface="Muli Regular"/>
                <a:sym typeface="Muli Regular"/>
              </a:rPr>
              <a:t>Fix M, Solve U by minimizing the objective function (the sum of squared errors); </a:t>
            </a:r>
          </a:p>
          <a:p>
            <a:endParaRPr lang="en-US" sz="700" dirty="0">
              <a:solidFill>
                <a:schemeClr val="lt1"/>
              </a:solidFill>
              <a:latin typeface="Muli Regular"/>
              <a:sym typeface="Muli Regular"/>
            </a:endParaRPr>
          </a:p>
          <a:p>
            <a:r>
              <a:rPr lang="en-US" sz="700" b="1" dirty="0">
                <a:solidFill>
                  <a:schemeClr val="lt1"/>
                </a:solidFill>
                <a:latin typeface="Muli Regular"/>
                <a:sym typeface="Muli Regular"/>
              </a:rPr>
              <a:t>Step 3: </a:t>
            </a:r>
          </a:p>
          <a:p>
            <a:r>
              <a:rPr lang="en-US" sz="700" dirty="0">
                <a:solidFill>
                  <a:schemeClr val="lt1"/>
                </a:solidFill>
                <a:latin typeface="Muli Regular"/>
                <a:sym typeface="Muli Regular"/>
              </a:rPr>
              <a:t>Fix U, solve V by minimizing the objective function similarly; </a:t>
            </a:r>
          </a:p>
          <a:p>
            <a:endParaRPr lang="en-US" sz="700" dirty="0">
              <a:solidFill>
                <a:schemeClr val="lt1"/>
              </a:solidFill>
              <a:latin typeface="Muli Regular"/>
              <a:sym typeface="Muli Regular"/>
            </a:endParaRPr>
          </a:p>
          <a:p>
            <a:r>
              <a:rPr lang="en-US" sz="700" b="1" dirty="0">
                <a:solidFill>
                  <a:schemeClr val="lt1"/>
                </a:solidFill>
                <a:latin typeface="Muli Regular"/>
                <a:sym typeface="Muli Regular"/>
              </a:rPr>
              <a:t>Step 4: </a:t>
            </a:r>
          </a:p>
          <a:p>
            <a:r>
              <a:rPr lang="en-US" sz="700" dirty="0">
                <a:solidFill>
                  <a:schemeClr val="lt1"/>
                </a:solidFill>
                <a:latin typeface="Muli Regular"/>
                <a:sym typeface="Muli Regular"/>
              </a:rPr>
              <a:t>Repeat Steps 2 and 3 until a stopping criterion is satisfied.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31B1F-3D0B-954D-99F9-0BEF6E378058}"/>
              </a:ext>
            </a:extLst>
          </p:cNvPr>
          <p:cNvSpPr>
            <a:spLocks noGrp="1"/>
          </p:cNvSpPr>
          <p:nvPr>
            <p:ph type="title"/>
          </p:nvPr>
        </p:nvSpPr>
        <p:spPr/>
        <p:txBody>
          <a:bodyPr/>
          <a:lstStyle/>
          <a:p>
            <a:r>
              <a:rPr lang="en-US" dirty="0"/>
              <a:t>Temporal Dynamics</a:t>
            </a:r>
          </a:p>
        </p:txBody>
      </p:sp>
      <p:sp>
        <p:nvSpPr>
          <p:cNvPr id="3" name="Text Placeholder 2">
            <a:extLst>
              <a:ext uri="{FF2B5EF4-FFF2-40B4-BE49-F238E27FC236}">
                <a16:creationId xmlns:a16="http://schemas.microsoft.com/office/drawing/2014/main" id="{A539BC64-7979-DC44-95D5-B469B6E57437}"/>
              </a:ext>
            </a:extLst>
          </p:cNvPr>
          <p:cNvSpPr>
            <a:spLocks noGrp="1"/>
          </p:cNvSpPr>
          <p:nvPr>
            <p:ph type="body" idx="1"/>
          </p:nvPr>
        </p:nvSpPr>
        <p:spPr>
          <a:xfrm>
            <a:off x="580550" y="1587551"/>
            <a:ext cx="3689371" cy="3162300"/>
          </a:xfrm>
        </p:spPr>
        <p:txBody>
          <a:bodyPr/>
          <a:lstStyle/>
          <a:p>
            <a:r>
              <a:rPr lang="en-US" sz="1100" dirty="0"/>
              <a:t>Customer preferences for products are drifting over time. </a:t>
            </a:r>
          </a:p>
          <a:p>
            <a:r>
              <a:rPr lang="en-US" sz="1100" dirty="0"/>
              <a:t>Product perception and popularity are constantly changing as new selection emerges. </a:t>
            </a:r>
          </a:p>
          <a:p>
            <a:r>
              <a:rPr lang="en-US" sz="1100" dirty="0"/>
              <a:t>Customer inclinations are evolving, leading them to ever redefine their taste. </a:t>
            </a:r>
          </a:p>
          <a:p>
            <a:r>
              <a:rPr lang="en-US" sz="1100" dirty="0"/>
              <a:t>When intersecting multiple products and customers, many different characteristics are shifting simultaneously, while many of them influence each other and often those shifts are delicate and associated with a few data instances.</a:t>
            </a:r>
          </a:p>
          <a:p>
            <a:pPr marL="101600" indent="0">
              <a:buNone/>
            </a:pPr>
            <a:endParaRPr lang="en-US" sz="800" dirty="0"/>
          </a:p>
        </p:txBody>
      </p:sp>
      <p:sp>
        <p:nvSpPr>
          <p:cNvPr id="5" name="Slide Number Placeholder 4">
            <a:extLst>
              <a:ext uri="{FF2B5EF4-FFF2-40B4-BE49-F238E27FC236}">
                <a16:creationId xmlns:a16="http://schemas.microsoft.com/office/drawing/2014/main" id="{219A33EE-CD24-5D47-B257-21DE6A317C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6" name="TextBox 5">
            <a:extLst>
              <a:ext uri="{FF2B5EF4-FFF2-40B4-BE49-F238E27FC236}">
                <a16:creationId xmlns:a16="http://schemas.microsoft.com/office/drawing/2014/main" id="{31377C16-00E7-9648-9F41-81B2FE90F455}"/>
              </a:ext>
            </a:extLst>
          </p:cNvPr>
          <p:cNvSpPr txBox="1"/>
          <p:nvPr/>
        </p:nvSpPr>
        <p:spPr>
          <a:xfrm>
            <a:off x="5380265" y="1652449"/>
            <a:ext cx="2743200" cy="2177969"/>
          </a:xfrm>
          <a:prstGeom prst="rect">
            <a:avLst/>
          </a:prstGeom>
          <a:noFill/>
        </p:spPr>
        <p:txBody>
          <a:bodyPr wrap="square" rtlCol="0">
            <a:spAutoFit/>
          </a:bodyPr>
          <a:lstStyle/>
          <a:p>
            <a:pPr marL="101600">
              <a:lnSpc>
                <a:spcPct val="115000"/>
              </a:lnSpc>
              <a:spcBef>
                <a:spcPts val="600"/>
              </a:spcBef>
              <a:buClr>
                <a:schemeClr val="accent5"/>
              </a:buClr>
              <a:buSzPts val="2000"/>
            </a:pPr>
            <a:r>
              <a:rPr lang="en-US" sz="1100" dirty="0">
                <a:solidFill>
                  <a:schemeClr val="lt1"/>
                </a:solidFill>
                <a:latin typeface="Muli Regular"/>
                <a:sym typeface="Muli Regular"/>
              </a:rPr>
              <a:t>A model tracking the time changing behavior throughout the life span of the data. This allows us to exploit the relevant components of all data instances, while discarding only what is modeled as being irrelevant.</a:t>
            </a:r>
            <a:r>
              <a:rPr lang="zh-CN" altLang="en-US" sz="1100" dirty="0">
                <a:solidFill>
                  <a:schemeClr val="lt1"/>
                </a:solidFill>
                <a:latin typeface="Muli Regular"/>
                <a:sym typeface="Muli Regular"/>
              </a:rPr>
              <a:t> </a:t>
            </a:r>
            <a:endParaRPr lang="en-US" altLang="zh-CN" sz="1100" dirty="0">
              <a:solidFill>
                <a:schemeClr val="lt1"/>
              </a:solidFill>
              <a:latin typeface="Muli Regular"/>
              <a:sym typeface="Muli Regular"/>
            </a:endParaRPr>
          </a:p>
          <a:p>
            <a:pPr marL="101600">
              <a:lnSpc>
                <a:spcPct val="115000"/>
              </a:lnSpc>
              <a:spcBef>
                <a:spcPts val="600"/>
              </a:spcBef>
              <a:buClr>
                <a:schemeClr val="accent5"/>
              </a:buClr>
              <a:buSzPts val="2000"/>
            </a:pPr>
            <a:endParaRPr lang="en-US" altLang="zh-CN" sz="1100" dirty="0">
              <a:solidFill>
                <a:schemeClr val="lt1"/>
              </a:solidFill>
              <a:latin typeface="Muli Regular"/>
              <a:sym typeface="Muli Regular"/>
            </a:endParaRPr>
          </a:p>
          <a:p>
            <a:pPr marL="101600">
              <a:lnSpc>
                <a:spcPct val="115000"/>
              </a:lnSpc>
              <a:spcBef>
                <a:spcPts val="600"/>
              </a:spcBef>
              <a:buClr>
                <a:schemeClr val="accent5"/>
              </a:buClr>
              <a:buSzPts val="2000"/>
            </a:pPr>
            <a:r>
              <a:rPr lang="en-US" altLang="zh-CN" sz="1100" dirty="0">
                <a:solidFill>
                  <a:schemeClr val="lt1"/>
                </a:solidFill>
                <a:latin typeface="Muli Regular"/>
                <a:sym typeface="Muli Regular"/>
              </a:rPr>
              <a:t>D</a:t>
            </a:r>
            <a:r>
              <a:rPr lang="en-US" sz="1100" dirty="0">
                <a:solidFill>
                  <a:schemeClr val="lt1"/>
                </a:solidFill>
                <a:latin typeface="Muli Regular"/>
              </a:rPr>
              <a:t>ata is changing over time, and up to date modeling should be</a:t>
            </a:r>
            <a:r>
              <a:rPr lang="zh-CN" altLang="en-US" sz="1100" dirty="0">
                <a:solidFill>
                  <a:schemeClr val="lt1"/>
                </a:solidFill>
                <a:latin typeface="Muli Regular"/>
              </a:rPr>
              <a:t> </a:t>
            </a:r>
            <a:r>
              <a:rPr lang="en-US" sz="1100" dirty="0">
                <a:solidFill>
                  <a:schemeClr val="lt1"/>
                </a:solidFill>
                <a:latin typeface="Muli Regular"/>
              </a:rPr>
              <a:t>continuously updated to reflect its present nature</a:t>
            </a:r>
            <a:r>
              <a:rPr lang="en-US" sz="1100" dirty="0">
                <a:solidFill>
                  <a:schemeClr val="lt1"/>
                </a:solidFill>
                <a:latin typeface="Muli Regular"/>
                <a:sym typeface="Muli Regular"/>
              </a:rPr>
              <a:t> </a:t>
            </a:r>
          </a:p>
        </p:txBody>
      </p:sp>
      <p:sp>
        <p:nvSpPr>
          <p:cNvPr id="7" name="Chevron 6">
            <a:extLst>
              <a:ext uri="{FF2B5EF4-FFF2-40B4-BE49-F238E27FC236}">
                <a16:creationId xmlns:a16="http://schemas.microsoft.com/office/drawing/2014/main" id="{270B453D-C8C8-5F46-A5FA-AB380AAA59D8}"/>
              </a:ext>
            </a:extLst>
          </p:cNvPr>
          <p:cNvSpPr/>
          <p:nvPr/>
        </p:nvSpPr>
        <p:spPr>
          <a:xfrm>
            <a:off x="4649561" y="2401698"/>
            <a:ext cx="498022" cy="563336"/>
          </a:xfrm>
          <a:prstGeom prst="chevron">
            <a:avLst/>
          </a:prstGeom>
          <a:solidFill>
            <a:schemeClr val="accent2">
              <a:alpha val="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37106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61B66-2CF8-AD49-A22E-29B9EBC5334A}"/>
              </a:ext>
            </a:extLst>
          </p:cNvPr>
          <p:cNvSpPr>
            <a:spLocks noGrp="1"/>
          </p:cNvSpPr>
          <p:nvPr>
            <p:ph type="title"/>
          </p:nvPr>
        </p:nvSpPr>
        <p:spPr>
          <a:xfrm>
            <a:off x="580550" y="140660"/>
            <a:ext cx="6014400" cy="716589"/>
          </a:xfrm>
        </p:spPr>
        <p:txBody>
          <a:bodyPr/>
          <a:lstStyle/>
          <a:p>
            <a:r>
              <a:rPr lang="en-US" dirty="0"/>
              <a:t>ALS - Final</a:t>
            </a:r>
          </a:p>
        </p:txBody>
      </p:sp>
      <p:sp>
        <p:nvSpPr>
          <p:cNvPr id="5" name="Slide Number Placeholder 4">
            <a:extLst>
              <a:ext uri="{FF2B5EF4-FFF2-40B4-BE49-F238E27FC236}">
                <a16:creationId xmlns:a16="http://schemas.microsoft.com/office/drawing/2014/main" id="{FCF5FE2E-942A-FA47-AF34-F3D574AFF0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7" name="Picture 6">
            <a:extLst>
              <a:ext uri="{FF2B5EF4-FFF2-40B4-BE49-F238E27FC236}">
                <a16:creationId xmlns:a16="http://schemas.microsoft.com/office/drawing/2014/main" id="{73F4CEBD-0F9B-9A4D-B6EA-85C10BA8627D}"/>
              </a:ext>
            </a:extLst>
          </p:cNvPr>
          <p:cNvPicPr>
            <a:picLocks noChangeAspect="1"/>
          </p:cNvPicPr>
          <p:nvPr/>
        </p:nvPicPr>
        <p:blipFill>
          <a:blip r:embed="rId3"/>
          <a:stretch>
            <a:fillRect/>
          </a:stretch>
        </p:blipFill>
        <p:spPr>
          <a:xfrm>
            <a:off x="922564" y="1126937"/>
            <a:ext cx="7111093" cy="362291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60801471"/>
      </p:ext>
    </p:extLst>
  </p:cSld>
  <p:clrMapOvr>
    <a:masterClrMapping/>
  </p:clrMapOvr>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3157</TotalTime>
  <Words>765</Words>
  <Application>Microsoft Macintosh PowerPoint</Application>
  <PresentationFormat>On-screen Show (16:9)</PresentationFormat>
  <Paragraphs>118</Paragraphs>
  <Slides>15</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Lexend Deca</vt:lpstr>
      <vt:lpstr>Helvetica Neue</vt:lpstr>
      <vt:lpstr>微软雅黑</vt:lpstr>
      <vt:lpstr>Muli Regular</vt:lpstr>
      <vt:lpstr>Arial</vt:lpstr>
      <vt:lpstr>Aliena template</vt:lpstr>
      <vt:lpstr>Collaborative      Filtering Algorithms</vt:lpstr>
      <vt:lpstr>Collaborative Filtering</vt:lpstr>
      <vt:lpstr>Datasets</vt:lpstr>
      <vt:lpstr>Processes</vt:lpstr>
      <vt:lpstr>Method Assignment</vt:lpstr>
      <vt:lpstr>Matrix Factorization</vt:lpstr>
      <vt:lpstr>Alternating Least Squares (ALS)</vt:lpstr>
      <vt:lpstr>Temporal Dynamics</vt:lpstr>
      <vt:lpstr>ALS - Final</vt:lpstr>
      <vt:lpstr>Parameter Tuning</vt:lpstr>
      <vt:lpstr>Fitting the model with the optimized parameters</vt:lpstr>
      <vt:lpstr>Postprocessing     K-Nearest Neighbors (KNN) (P2)      vs Kernel Ridge Regression (P3) </vt:lpstr>
      <vt:lpstr>PowerPoint Presentation</vt:lpstr>
      <vt:lpstr>PowerPoint Presentation</vt:lpstr>
      <vt:lpstr>Thanks!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Filtering Algorithms</dc:title>
  <cp:lastModifiedBy>Tom Dai</cp:lastModifiedBy>
  <cp:revision>38</cp:revision>
  <dcterms:modified xsi:type="dcterms:W3CDTF">2019-11-20T23:12:01Z</dcterms:modified>
</cp:coreProperties>
</file>